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6858000" cx="12192000"/>
  <p:notesSz cx="6858000" cy="9144000"/>
  <p:embeddedFontLst>
    <p:embeddedFont>
      <p:font typeface="Century Gothic"/>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1" roundtripDataSignature="AMtx7mgJf038id/wXMaAdHVNlmllRokDp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4E2458-390B-42CB-9803-26D1E2BB1474}">
  <a:tblStyle styleId="{C84E2458-390B-42CB-9803-26D1E2BB147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06A7473-CFF1-41E8-A397-7C6B7CEDCEEF}"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CenturyGothic-boldItalic.fntdata"/><Relationship Id="rId11" Type="http://schemas.openxmlformats.org/officeDocument/2006/relationships/slide" Target="slides/slide6.xml"/><Relationship Id="rId10" Type="http://schemas.openxmlformats.org/officeDocument/2006/relationships/slide" Target="slides/slide5.xml"/><Relationship Id="rId21"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enturyGothic-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CenturyGothic-italic.fntdata"/><Relationship Id="rId6" Type="http://schemas.openxmlformats.org/officeDocument/2006/relationships/slide" Target="slides/slide1.xml"/><Relationship Id="rId18" Type="http://schemas.openxmlformats.org/officeDocument/2006/relationships/font" Target="fonts/CenturyGothic-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14fa22f6e7_1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14fa22f6e7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 name="Shape 22"/>
        <p:cNvGrpSpPr/>
        <p:nvPr/>
      </p:nvGrpSpPr>
      <p:grpSpPr>
        <a:xfrm>
          <a:off x="0" y="0"/>
          <a:ext cx="0" cy="0"/>
          <a:chOff x="0" y="0"/>
          <a:chExt cx="0" cy="0"/>
        </a:xfrm>
      </p:grpSpPr>
      <p:grpSp>
        <p:nvGrpSpPr>
          <p:cNvPr id="23" name="Google Shape;23;p13"/>
          <p:cNvGrpSpPr/>
          <p:nvPr/>
        </p:nvGrpSpPr>
        <p:grpSpPr>
          <a:xfrm>
            <a:off x="0" y="0"/>
            <a:ext cx="12192000" cy="6858000"/>
            <a:chOff x="0" y="0"/>
            <a:chExt cx="12192000" cy="6858000"/>
          </a:xfrm>
        </p:grpSpPr>
        <p:sp>
          <p:nvSpPr>
            <p:cNvPr id="24" name="Google Shape;24;p1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6" name="Google Shape;26;p13"/>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3"/>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440"/>
              <a:buNone/>
              <a:defRPr cap="none">
                <a:solidFill>
                  <a:srgbClr val="EE52A4"/>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28" name="Google Shape;28;p13"/>
          <p:cNvSpPr txBox="1"/>
          <p:nvPr>
            <p:ph idx="10" type="dt"/>
          </p:nvPr>
        </p:nvSpPr>
        <p:spPr>
          <a:xfrm rot="5400000">
            <a:off x="10158984" y="1792224"/>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3"/>
          <p:cNvSpPr txBox="1"/>
          <p:nvPr>
            <p:ph idx="11" type="ftr"/>
          </p:nvPr>
        </p:nvSpPr>
        <p:spPr>
          <a:xfrm rot="5400000">
            <a:off x="8951976" y="3227832"/>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20" name="Shape 120"/>
        <p:cNvGrpSpPr/>
        <p:nvPr/>
      </p:nvGrpSpPr>
      <p:grpSpPr>
        <a:xfrm>
          <a:off x="0" y="0"/>
          <a:ext cx="0" cy="0"/>
          <a:chOff x="0" y="0"/>
          <a:chExt cx="0" cy="0"/>
        </a:xfrm>
      </p:grpSpPr>
      <p:grpSp>
        <p:nvGrpSpPr>
          <p:cNvPr id="121" name="Google Shape;121;p22"/>
          <p:cNvGrpSpPr/>
          <p:nvPr/>
        </p:nvGrpSpPr>
        <p:grpSpPr>
          <a:xfrm>
            <a:off x="0" y="0"/>
            <a:ext cx="12192000" cy="6858000"/>
            <a:chOff x="0" y="0"/>
            <a:chExt cx="12192000" cy="6858000"/>
          </a:xfrm>
        </p:grpSpPr>
        <p:sp>
          <p:nvSpPr>
            <p:cNvPr id="122" name="Google Shape;122;p2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2"/>
            <p:cNvSpPr/>
            <p:nvPr/>
          </p:nvSpPr>
          <p:spPr>
            <a:xfrm rot="10371525">
              <a:off x="263767" y="443825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2"/>
            <p:cNvSpPr/>
            <p:nvPr/>
          </p:nvSpPr>
          <p:spPr>
            <a:xfrm rot="10800000">
              <a:off x="459506" y="321130"/>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30" name="Google Shape;130;p2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31" name="Google Shape;131;p22"/>
          <p:cNvSpPr txBox="1"/>
          <p:nvPr>
            <p:ph type="title"/>
          </p:nvPr>
        </p:nvSpPr>
        <p:spPr>
          <a:xfrm>
            <a:off x="1154954" y="4969927"/>
            <a:ext cx="8825659"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22"/>
          <p:cNvSpPr/>
          <p:nvPr>
            <p:ph idx="2" type="pic"/>
          </p:nvPr>
        </p:nvSpPr>
        <p:spPr>
          <a:xfrm>
            <a:off x="1154954" y="685800"/>
            <a:ext cx="8825659" cy="3429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33" name="Google Shape;133;p22"/>
          <p:cNvSpPr txBox="1"/>
          <p:nvPr>
            <p:ph idx="1" type="body"/>
          </p:nvPr>
        </p:nvSpPr>
        <p:spPr>
          <a:xfrm>
            <a:off x="1154954" y="5536665"/>
            <a:ext cx="8825658"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34" name="Google Shape;134;p2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2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138" name="Shape 138"/>
        <p:cNvGrpSpPr/>
        <p:nvPr/>
      </p:nvGrpSpPr>
      <p:grpSpPr>
        <a:xfrm>
          <a:off x="0" y="0"/>
          <a:ext cx="0" cy="0"/>
          <a:chOff x="0" y="0"/>
          <a:chExt cx="0" cy="0"/>
        </a:xfrm>
      </p:grpSpPr>
      <p:grpSp>
        <p:nvGrpSpPr>
          <p:cNvPr id="139" name="Google Shape;139;p23"/>
          <p:cNvGrpSpPr/>
          <p:nvPr/>
        </p:nvGrpSpPr>
        <p:grpSpPr>
          <a:xfrm>
            <a:off x="0" y="0"/>
            <a:ext cx="12192000" cy="6858000"/>
            <a:chOff x="0" y="0"/>
            <a:chExt cx="12192000" cy="6858000"/>
          </a:xfrm>
        </p:grpSpPr>
        <p:sp>
          <p:nvSpPr>
            <p:cNvPr id="140" name="Google Shape;140;p2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3"/>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3"/>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3"/>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3"/>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3"/>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p:nvPr/>
          </p:nvSpPr>
          <p:spPr>
            <a:xfrm rot="-589932">
              <a:off x="8490951" y="271487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3"/>
            <p:cNvSpPr/>
            <p:nvPr/>
          </p:nvSpPr>
          <p:spPr>
            <a:xfrm>
              <a:off x="455612" y="2801319"/>
              <a:ext cx="11277600" cy="3602637"/>
            </a:xfrm>
            <a:custGeom>
              <a:rect b="b" l="l" r="r" t="t"/>
              <a:pathLst>
                <a:path extrusionOk="0" h="7946" w="1000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48" name="Google Shape;148;p2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49" name="Google Shape;149;p23"/>
          <p:cNvSpPr txBox="1"/>
          <p:nvPr>
            <p:ph type="title"/>
          </p:nvPr>
        </p:nvSpPr>
        <p:spPr>
          <a:xfrm>
            <a:off x="1148798" y="1063417"/>
            <a:ext cx="8831816" cy="137298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23"/>
          <p:cNvSpPr txBox="1"/>
          <p:nvPr>
            <p:ph idx="1" type="body"/>
          </p:nvPr>
        </p:nvSpPr>
        <p:spPr>
          <a:xfrm>
            <a:off x="1154954" y="3543300"/>
            <a:ext cx="8825659" cy="24765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51" name="Google Shape;151;p2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2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2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155" name="Shape 155"/>
        <p:cNvGrpSpPr/>
        <p:nvPr/>
      </p:nvGrpSpPr>
      <p:grpSpPr>
        <a:xfrm>
          <a:off x="0" y="0"/>
          <a:ext cx="0" cy="0"/>
          <a:chOff x="0" y="0"/>
          <a:chExt cx="0" cy="0"/>
        </a:xfrm>
      </p:grpSpPr>
      <p:grpSp>
        <p:nvGrpSpPr>
          <p:cNvPr id="156" name="Google Shape;156;p24"/>
          <p:cNvGrpSpPr/>
          <p:nvPr/>
        </p:nvGrpSpPr>
        <p:grpSpPr>
          <a:xfrm>
            <a:off x="0" y="0"/>
            <a:ext cx="12192000" cy="6858000"/>
            <a:chOff x="0" y="0"/>
            <a:chExt cx="12192000" cy="6858000"/>
          </a:xfrm>
        </p:grpSpPr>
        <p:sp>
          <p:nvSpPr>
            <p:cNvPr id="157" name="Google Shape;157;p2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4"/>
            <p:cNvSpPr/>
            <p:nvPr/>
          </p:nvSpPr>
          <p:spPr>
            <a:xfrm rot="-589932">
              <a:off x="8490951" y="41851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4"/>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65" name="Google Shape;165;p2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6" name="Google Shape;166;p24"/>
          <p:cNvSpPr txBox="1"/>
          <p:nvPr/>
        </p:nvSpPr>
        <p:spPr>
          <a:xfrm>
            <a:off x="881566" y="607336"/>
            <a:ext cx="801912"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GB" sz="9600">
                <a:solidFill>
                  <a:srgbClr val="EE52A4"/>
                </a:solidFill>
                <a:latin typeface="Arial"/>
                <a:ea typeface="Arial"/>
                <a:cs typeface="Arial"/>
                <a:sym typeface="Arial"/>
              </a:rPr>
              <a:t>“</a:t>
            </a:r>
            <a:endParaRPr/>
          </a:p>
        </p:txBody>
      </p:sp>
      <p:sp>
        <p:nvSpPr>
          <p:cNvPr id="167" name="Google Shape;167;p24"/>
          <p:cNvSpPr txBox="1"/>
          <p:nvPr/>
        </p:nvSpPr>
        <p:spPr>
          <a:xfrm>
            <a:off x="9884458" y="2613787"/>
            <a:ext cx="652763"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GB" sz="9600">
                <a:solidFill>
                  <a:srgbClr val="EE52A4"/>
                </a:solidFill>
                <a:latin typeface="Arial"/>
                <a:ea typeface="Arial"/>
                <a:cs typeface="Arial"/>
                <a:sym typeface="Arial"/>
              </a:rPr>
              <a:t>”</a:t>
            </a:r>
            <a:endParaRPr/>
          </a:p>
        </p:txBody>
      </p:sp>
      <p:sp>
        <p:nvSpPr>
          <p:cNvPr id="168" name="Google Shape;168;p24"/>
          <p:cNvSpPr txBox="1"/>
          <p:nvPr>
            <p:ph type="title"/>
          </p:nvPr>
        </p:nvSpPr>
        <p:spPr>
          <a:xfrm>
            <a:off x="1581878" y="982134"/>
            <a:ext cx="8453906" cy="269663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9" name="Google Shape;169;p24"/>
          <p:cNvSpPr txBox="1"/>
          <p:nvPr>
            <p:ph idx="1" type="body"/>
          </p:nvPr>
        </p:nvSpPr>
        <p:spPr>
          <a:xfrm>
            <a:off x="1945945" y="3678766"/>
            <a:ext cx="7731219"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rgbClr val="EE52A4"/>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0" name="Google Shape;170;p24"/>
          <p:cNvSpPr txBox="1"/>
          <p:nvPr>
            <p:ph idx="2" type="body"/>
          </p:nvPr>
        </p:nvSpPr>
        <p:spPr>
          <a:xfrm>
            <a:off x="1154954" y="5029199"/>
            <a:ext cx="9244897" cy="997857"/>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1" name="Google Shape;171;p2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2" name="Google Shape;172;p2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2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175" name="Shape 175"/>
        <p:cNvGrpSpPr/>
        <p:nvPr/>
      </p:nvGrpSpPr>
      <p:grpSpPr>
        <a:xfrm>
          <a:off x="0" y="0"/>
          <a:ext cx="0" cy="0"/>
          <a:chOff x="0" y="0"/>
          <a:chExt cx="0" cy="0"/>
        </a:xfrm>
      </p:grpSpPr>
      <p:grpSp>
        <p:nvGrpSpPr>
          <p:cNvPr id="176" name="Google Shape;176;p25"/>
          <p:cNvGrpSpPr/>
          <p:nvPr/>
        </p:nvGrpSpPr>
        <p:grpSpPr>
          <a:xfrm>
            <a:off x="0" y="0"/>
            <a:ext cx="12192000" cy="6858000"/>
            <a:chOff x="0" y="0"/>
            <a:chExt cx="12192000" cy="6858000"/>
          </a:xfrm>
        </p:grpSpPr>
        <p:sp>
          <p:nvSpPr>
            <p:cNvPr id="177" name="Google Shape;177;p2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5"/>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5"/>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5"/>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5"/>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5"/>
            <p:cNvSpPr/>
            <p:nvPr/>
          </p:nvSpPr>
          <p:spPr>
            <a:xfrm rot="-589932">
              <a:off x="8490951" y="4193583"/>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85" name="Google Shape;185;p25"/>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86" name="Google Shape;186;p25"/>
          <p:cNvSpPr txBox="1"/>
          <p:nvPr>
            <p:ph type="title"/>
          </p:nvPr>
        </p:nvSpPr>
        <p:spPr>
          <a:xfrm>
            <a:off x="1154954" y="2370667"/>
            <a:ext cx="8825660" cy="1822514"/>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7" name="Google Shape;187;p25"/>
          <p:cNvSpPr txBox="1"/>
          <p:nvPr>
            <p:ph idx="1" type="body"/>
          </p:nvPr>
        </p:nvSpPr>
        <p:spPr>
          <a:xfrm>
            <a:off x="1154954" y="5024967"/>
            <a:ext cx="882565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88" name="Google Shape;188;p2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9" name="Google Shape;189;p2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0" name="Google Shape;190;p2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92" name="Shape 192"/>
        <p:cNvGrpSpPr/>
        <p:nvPr/>
      </p:nvGrpSpPr>
      <p:grpSpPr>
        <a:xfrm>
          <a:off x="0" y="0"/>
          <a:ext cx="0" cy="0"/>
          <a:chOff x="0" y="0"/>
          <a:chExt cx="0" cy="0"/>
        </a:xfrm>
      </p:grpSpPr>
      <p:sp>
        <p:nvSpPr>
          <p:cNvPr id="193" name="Google Shape;193;p26"/>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4" name="Google Shape;194;p26"/>
          <p:cNvSpPr txBox="1"/>
          <p:nvPr>
            <p:ph idx="1" type="body"/>
          </p:nvPr>
        </p:nvSpPr>
        <p:spPr>
          <a:xfrm>
            <a:off x="1154954" y="2603502"/>
            <a:ext cx="314187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5" name="Google Shape;195;p26"/>
          <p:cNvSpPr txBox="1"/>
          <p:nvPr>
            <p:ph idx="2" type="body"/>
          </p:nvPr>
        </p:nvSpPr>
        <p:spPr>
          <a:xfrm>
            <a:off x="1154953" y="3179764"/>
            <a:ext cx="314187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96" name="Google Shape;196;p26"/>
          <p:cNvSpPr txBox="1"/>
          <p:nvPr>
            <p:ph idx="3" type="body"/>
          </p:nvPr>
        </p:nvSpPr>
        <p:spPr>
          <a:xfrm>
            <a:off x="4512721" y="2603500"/>
            <a:ext cx="314700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7" name="Google Shape;197;p26"/>
          <p:cNvSpPr txBox="1"/>
          <p:nvPr>
            <p:ph idx="4" type="body"/>
          </p:nvPr>
        </p:nvSpPr>
        <p:spPr>
          <a:xfrm>
            <a:off x="4512721" y="3179763"/>
            <a:ext cx="314700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98" name="Google Shape;198;p26"/>
          <p:cNvSpPr txBox="1"/>
          <p:nvPr>
            <p:ph idx="5" type="body"/>
          </p:nvPr>
        </p:nvSpPr>
        <p:spPr>
          <a:xfrm>
            <a:off x="7888135" y="2603501"/>
            <a:ext cx="314573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9" name="Google Shape;199;p26"/>
          <p:cNvSpPr txBox="1"/>
          <p:nvPr>
            <p:ph idx="6" type="body"/>
          </p:nvPr>
        </p:nvSpPr>
        <p:spPr>
          <a:xfrm>
            <a:off x="7888329" y="3179762"/>
            <a:ext cx="3145536"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00" name="Google Shape;200;p26"/>
          <p:cNvCxnSpPr/>
          <p:nvPr/>
        </p:nvCxnSpPr>
        <p:spPr>
          <a:xfrm>
            <a:off x="440397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01" name="Google Shape;201;p26"/>
          <p:cNvCxnSpPr/>
          <p:nvPr/>
        </p:nvCxnSpPr>
        <p:spPr>
          <a:xfrm>
            <a:off x="777240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02" name="Google Shape;202;p2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26"/>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4" name="Google Shape;204;p2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205" name="Shape 205"/>
        <p:cNvGrpSpPr/>
        <p:nvPr/>
      </p:nvGrpSpPr>
      <p:grpSpPr>
        <a:xfrm>
          <a:off x="0" y="0"/>
          <a:ext cx="0" cy="0"/>
          <a:chOff x="0" y="0"/>
          <a:chExt cx="0" cy="0"/>
        </a:xfrm>
      </p:grpSpPr>
      <p:sp>
        <p:nvSpPr>
          <p:cNvPr id="206" name="Google Shape;206;p27"/>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7" name="Google Shape;207;p27"/>
          <p:cNvSpPr txBox="1"/>
          <p:nvPr>
            <p:ph idx="1" type="body"/>
          </p:nvPr>
        </p:nvSpPr>
        <p:spPr>
          <a:xfrm>
            <a:off x="1154954" y="4532844"/>
            <a:ext cx="30504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08" name="Google Shape;208;p27"/>
          <p:cNvSpPr/>
          <p:nvPr>
            <p:ph idx="2" type="pic"/>
          </p:nvPr>
        </p:nvSpPr>
        <p:spPr>
          <a:xfrm>
            <a:off x="1334553"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09" name="Google Shape;209;p27"/>
          <p:cNvSpPr txBox="1"/>
          <p:nvPr>
            <p:ph idx="3" type="body"/>
          </p:nvPr>
        </p:nvSpPr>
        <p:spPr>
          <a:xfrm>
            <a:off x="1154954" y="5109106"/>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0" name="Google Shape;210;p27"/>
          <p:cNvSpPr txBox="1"/>
          <p:nvPr>
            <p:ph idx="4" type="body"/>
          </p:nvPr>
        </p:nvSpPr>
        <p:spPr>
          <a:xfrm>
            <a:off x="4568865" y="4532844"/>
            <a:ext cx="3050438" cy="576263"/>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1" name="Google Shape;211;p27"/>
          <p:cNvSpPr/>
          <p:nvPr>
            <p:ph idx="5" type="pic"/>
          </p:nvPr>
        </p:nvSpPr>
        <p:spPr>
          <a:xfrm>
            <a:off x="4748462" y="2603500"/>
            <a:ext cx="2691243"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12" name="Google Shape;212;p27"/>
          <p:cNvSpPr txBox="1"/>
          <p:nvPr>
            <p:ph idx="6" type="body"/>
          </p:nvPr>
        </p:nvSpPr>
        <p:spPr>
          <a:xfrm>
            <a:off x="4570172" y="5109105"/>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3" name="Google Shape;213;p27"/>
          <p:cNvSpPr txBox="1"/>
          <p:nvPr>
            <p:ph idx="7" type="body"/>
          </p:nvPr>
        </p:nvSpPr>
        <p:spPr>
          <a:xfrm>
            <a:off x="7982775" y="4532845"/>
            <a:ext cx="3051095"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4" name="Google Shape;214;p27"/>
          <p:cNvSpPr/>
          <p:nvPr>
            <p:ph idx="8" type="pic"/>
          </p:nvPr>
        </p:nvSpPr>
        <p:spPr>
          <a:xfrm>
            <a:off x="8163031"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15" name="Google Shape;215;p27"/>
          <p:cNvSpPr txBox="1"/>
          <p:nvPr>
            <p:ph idx="9" type="body"/>
          </p:nvPr>
        </p:nvSpPr>
        <p:spPr>
          <a:xfrm>
            <a:off x="7982775" y="5109104"/>
            <a:ext cx="3051096"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16" name="Google Shape;216;p27"/>
          <p:cNvCxnSpPr/>
          <p:nvPr/>
        </p:nvCxnSpPr>
        <p:spPr>
          <a:xfrm>
            <a:off x="440583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17" name="Google Shape;217;p27"/>
          <p:cNvCxnSpPr/>
          <p:nvPr/>
        </p:nvCxnSpPr>
        <p:spPr>
          <a:xfrm>
            <a:off x="7797802"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18" name="Google Shape;218;p27"/>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9" name="Google Shape;219;p27"/>
          <p:cNvSpPr txBox="1"/>
          <p:nvPr>
            <p:ph idx="11" type="ftr"/>
          </p:nvPr>
        </p:nvSpPr>
        <p:spPr>
          <a:xfrm>
            <a:off x="561111" y="6391838"/>
            <a:ext cx="3644282"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0" name="Google Shape;220;p2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21" name="Shape 221"/>
        <p:cNvGrpSpPr/>
        <p:nvPr/>
      </p:nvGrpSpPr>
      <p:grpSpPr>
        <a:xfrm>
          <a:off x="0" y="0"/>
          <a:ext cx="0" cy="0"/>
          <a:chOff x="0" y="0"/>
          <a:chExt cx="0" cy="0"/>
        </a:xfrm>
      </p:grpSpPr>
      <p:sp>
        <p:nvSpPr>
          <p:cNvPr id="222" name="Google Shape;222;p28"/>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3" name="Google Shape;223;p28"/>
          <p:cNvSpPr txBox="1"/>
          <p:nvPr>
            <p:ph idx="1" type="body"/>
          </p:nvPr>
        </p:nvSpPr>
        <p:spPr>
          <a:xfrm rot="5400000">
            <a:off x="3859634" y="-101179"/>
            <a:ext cx="3416300" cy="882565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24" name="Google Shape;224;p28"/>
          <p:cNvSpPr txBox="1"/>
          <p:nvPr>
            <p:ph idx="10" type="dt"/>
          </p:nvPr>
        </p:nvSpPr>
        <p:spPr>
          <a:xfrm>
            <a:off x="10695439"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5" name="Google Shape;225;p2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6" name="Google Shape;226;p2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227" name="Shape 227"/>
        <p:cNvGrpSpPr/>
        <p:nvPr/>
      </p:nvGrpSpPr>
      <p:grpSpPr>
        <a:xfrm>
          <a:off x="0" y="0"/>
          <a:ext cx="0" cy="0"/>
          <a:chOff x="0" y="0"/>
          <a:chExt cx="0" cy="0"/>
        </a:xfrm>
      </p:grpSpPr>
      <p:grpSp>
        <p:nvGrpSpPr>
          <p:cNvPr id="228" name="Google Shape;228;p29"/>
          <p:cNvGrpSpPr/>
          <p:nvPr/>
        </p:nvGrpSpPr>
        <p:grpSpPr>
          <a:xfrm>
            <a:off x="0" y="0"/>
            <a:ext cx="12192000" cy="6858000"/>
            <a:chOff x="0" y="0"/>
            <a:chExt cx="12192000" cy="6858000"/>
          </a:xfrm>
        </p:grpSpPr>
        <p:sp>
          <p:nvSpPr>
            <p:cNvPr id="229" name="Google Shape;229;p29"/>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9"/>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9"/>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9"/>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9"/>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9"/>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9"/>
            <p:cNvSpPr/>
            <p:nvPr/>
          </p:nvSpPr>
          <p:spPr>
            <a:xfrm>
              <a:off x="414867" y="402165"/>
              <a:ext cx="6510866"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9"/>
            <p:cNvSpPr/>
            <p:nvPr/>
          </p:nvSpPr>
          <p:spPr>
            <a:xfrm rot="5101749">
              <a:off x="6294738" y="457773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9"/>
            <p:cNvSpPr/>
            <p:nvPr/>
          </p:nvSpPr>
          <p:spPr>
            <a:xfrm rot="5400000">
              <a:off x="44492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38" name="Google Shape;238;p29"/>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39" name="Google Shape;239;p29"/>
          <p:cNvSpPr txBox="1"/>
          <p:nvPr>
            <p:ph type="title"/>
          </p:nvPr>
        </p:nvSpPr>
        <p:spPr>
          <a:xfrm rot="5400000">
            <a:off x="6915923" y="2947780"/>
            <a:ext cx="4748590" cy="140996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0" name="Google Shape;240;p29"/>
          <p:cNvSpPr txBox="1"/>
          <p:nvPr>
            <p:ph idx="1" type="body"/>
          </p:nvPr>
        </p:nvSpPr>
        <p:spPr>
          <a:xfrm rot="5400000">
            <a:off x="1908672" y="524749"/>
            <a:ext cx="4748590" cy="625602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41" name="Google Shape;241;p29"/>
          <p:cNvSpPr txBox="1"/>
          <p:nvPr>
            <p:ph idx="10" type="dt"/>
          </p:nvPr>
        </p:nvSpPr>
        <p:spPr>
          <a:xfrm>
            <a:off x="10653104" y="6391838"/>
            <a:ext cx="992135"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2" name="Google Shape;242;p29"/>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3" name="Google Shape;243;p2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2" name="Shape 32"/>
        <p:cNvGrpSpPr/>
        <p:nvPr/>
      </p:nvGrpSpPr>
      <p:grpSpPr>
        <a:xfrm>
          <a:off x="0" y="0"/>
          <a:ext cx="0" cy="0"/>
          <a:chOff x="0" y="0"/>
          <a:chExt cx="0" cy="0"/>
        </a:xfrm>
      </p:grpSpPr>
      <p:sp>
        <p:nvSpPr>
          <p:cNvPr id="33" name="Google Shape;33;p14"/>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4"/>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35" name="Google Shape;35;p1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8" name="Shape 38"/>
        <p:cNvGrpSpPr/>
        <p:nvPr/>
      </p:nvGrpSpPr>
      <p:grpSpPr>
        <a:xfrm>
          <a:off x="0" y="0"/>
          <a:ext cx="0" cy="0"/>
          <a:chOff x="0" y="0"/>
          <a:chExt cx="0" cy="0"/>
        </a:xfrm>
      </p:grpSpPr>
      <p:grpSp>
        <p:nvGrpSpPr>
          <p:cNvPr id="39" name="Google Shape;39;p15"/>
          <p:cNvGrpSpPr/>
          <p:nvPr/>
        </p:nvGrpSpPr>
        <p:grpSpPr>
          <a:xfrm>
            <a:off x="0" y="0"/>
            <a:ext cx="12192000" cy="6858000"/>
            <a:chOff x="0" y="0"/>
            <a:chExt cx="12192000" cy="6858000"/>
          </a:xfrm>
        </p:grpSpPr>
        <p:sp>
          <p:nvSpPr>
            <p:cNvPr id="40" name="Google Shape;40;p1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15"/>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5"/>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15"/>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5"/>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15"/>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5"/>
            <p:cNvSpPr/>
            <p:nvPr/>
          </p:nvSpPr>
          <p:spPr>
            <a:xfrm>
              <a:off x="7289800" y="402165"/>
              <a:ext cx="44788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15"/>
            <p:cNvSpPr/>
            <p:nvPr/>
          </p:nvSpPr>
          <p:spPr>
            <a:xfrm rot="-5400000">
              <a:off x="3787244"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48" name="Google Shape;48;p15"/>
            <p:cNvSpPr/>
            <p:nvPr/>
          </p:nvSpPr>
          <p:spPr>
            <a:xfrm rot="-5677511">
              <a:off x="4698352"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5"/>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50" name="Google Shape;50;p15"/>
          <p:cNvSpPr txBox="1"/>
          <p:nvPr>
            <p:ph type="title"/>
          </p:nvPr>
        </p:nvSpPr>
        <p:spPr>
          <a:xfrm>
            <a:off x="1154954" y="2677645"/>
            <a:ext cx="4351025" cy="228382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5"/>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52" name="Google Shape;52;p1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6" name="Shape 56"/>
        <p:cNvGrpSpPr/>
        <p:nvPr/>
      </p:nvGrpSpPr>
      <p:grpSpPr>
        <a:xfrm>
          <a:off x="0" y="0"/>
          <a:ext cx="0" cy="0"/>
          <a:chOff x="0" y="0"/>
          <a:chExt cx="0" cy="0"/>
        </a:xfrm>
      </p:grpSpPr>
      <p:sp>
        <p:nvSpPr>
          <p:cNvPr id="57" name="Google Shape;57;p1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6"/>
          <p:cNvSpPr txBox="1"/>
          <p:nvPr>
            <p:ph idx="1" type="body"/>
          </p:nvPr>
        </p:nvSpPr>
        <p:spPr>
          <a:xfrm>
            <a:off x="1154954" y="2603500"/>
            <a:ext cx="4825158" cy="341630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9" name="Google Shape;59;p16"/>
          <p:cNvSpPr txBox="1"/>
          <p:nvPr>
            <p:ph idx="2" type="body"/>
          </p:nvPr>
        </p:nvSpPr>
        <p:spPr>
          <a:xfrm>
            <a:off x="6208712" y="2603500"/>
            <a:ext cx="48251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0" name="Google Shape;60;p1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16"/>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3" name="Shape 63"/>
        <p:cNvGrpSpPr/>
        <p:nvPr/>
      </p:nvGrpSpPr>
      <p:grpSpPr>
        <a:xfrm>
          <a:off x="0" y="0"/>
          <a:ext cx="0" cy="0"/>
          <a:chOff x="0" y="0"/>
          <a:chExt cx="0" cy="0"/>
        </a:xfrm>
      </p:grpSpPr>
      <p:sp>
        <p:nvSpPr>
          <p:cNvPr id="64" name="Google Shape;64;p17"/>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7"/>
          <p:cNvSpPr txBox="1"/>
          <p:nvPr>
            <p:ph idx="1" type="body"/>
          </p:nvPr>
        </p:nvSpPr>
        <p:spPr>
          <a:xfrm>
            <a:off x="1154954" y="2603500"/>
            <a:ext cx="4825157"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6" name="Google Shape;66;p17"/>
          <p:cNvSpPr txBox="1"/>
          <p:nvPr>
            <p:ph idx="2" type="body"/>
          </p:nvPr>
        </p:nvSpPr>
        <p:spPr>
          <a:xfrm>
            <a:off x="1154954" y="3179762"/>
            <a:ext cx="4825158"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7" name="Google Shape;67;p17"/>
          <p:cNvSpPr txBox="1"/>
          <p:nvPr>
            <p:ph idx="3" type="body"/>
          </p:nvPr>
        </p:nvSpPr>
        <p:spPr>
          <a:xfrm>
            <a:off x="6208712" y="2603500"/>
            <a:ext cx="482515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8" name="Google Shape;68;p17"/>
          <p:cNvSpPr txBox="1"/>
          <p:nvPr>
            <p:ph idx="4" type="body"/>
          </p:nvPr>
        </p:nvSpPr>
        <p:spPr>
          <a:xfrm>
            <a:off x="6208712" y="3179762"/>
            <a:ext cx="4825159"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69" name="Google Shape;69;p17"/>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2" name="Shape 72"/>
        <p:cNvGrpSpPr/>
        <p:nvPr/>
      </p:nvGrpSpPr>
      <p:grpSpPr>
        <a:xfrm>
          <a:off x="0" y="0"/>
          <a:ext cx="0" cy="0"/>
          <a:chOff x="0" y="0"/>
          <a:chExt cx="0" cy="0"/>
        </a:xfrm>
      </p:grpSpPr>
      <p:sp>
        <p:nvSpPr>
          <p:cNvPr id="73" name="Google Shape;73;p18"/>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8"/>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77" name="Shape 77"/>
        <p:cNvGrpSpPr/>
        <p:nvPr/>
      </p:nvGrpSpPr>
      <p:grpSpPr>
        <a:xfrm>
          <a:off x="0" y="0"/>
          <a:ext cx="0" cy="0"/>
          <a:chOff x="0" y="0"/>
          <a:chExt cx="0" cy="0"/>
        </a:xfrm>
      </p:grpSpPr>
      <p:sp>
        <p:nvSpPr>
          <p:cNvPr id="78" name="Google Shape;78;p19"/>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9"/>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82" name="Shape 82"/>
        <p:cNvGrpSpPr/>
        <p:nvPr/>
      </p:nvGrpSpPr>
      <p:grpSpPr>
        <a:xfrm>
          <a:off x="0" y="0"/>
          <a:ext cx="0" cy="0"/>
          <a:chOff x="0" y="0"/>
          <a:chExt cx="0" cy="0"/>
        </a:xfrm>
      </p:grpSpPr>
      <p:grpSp>
        <p:nvGrpSpPr>
          <p:cNvPr id="83" name="Google Shape;83;p20"/>
          <p:cNvGrpSpPr/>
          <p:nvPr/>
        </p:nvGrpSpPr>
        <p:grpSpPr>
          <a:xfrm>
            <a:off x="0" y="0"/>
            <a:ext cx="12192000" cy="6858000"/>
            <a:chOff x="0" y="0"/>
            <a:chExt cx="12192000" cy="6858000"/>
          </a:xfrm>
        </p:grpSpPr>
        <p:sp>
          <p:nvSpPr>
            <p:cNvPr id="84" name="Google Shape;84;p2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0"/>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0"/>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0"/>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0"/>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0"/>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0"/>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0"/>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0"/>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93" name="Google Shape;93;p2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94" name="Google Shape;94;p20"/>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0"/>
          <p:cNvSpPr txBox="1"/>
          <p:nvPr>
            <p:ph idx="1" type="body"/>
          </p:nvPr>
        </p:nvSpPr>
        <p:spPr>
          <a:xfrm>
            <a:off x="5781146" y="1447800"/>
            <a:ext cx="5190066" cy="4572000"/>
          </a:xfrm>
          <a:prstGeom prst="rect">
            <a:avLst/>
          </a:prstGeom>
          <a:noFill/>
          <a:ln>
            <a:noFill/>
          </a:ln>
        </p:spPr>
        <p:txBody>
          <a:bodyPr anchorCtr="0" anchor="ctr"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6" name="Google Shape;96;p20"/>
          <p:cNvSpPr txBox="1"/>
          <p:nvPr>
            <p:ph idx="2" type="body"/>
          </p:nvPr>
        </p:nvSpPr>
        <p:spPr>
          <a:xfrm>
            <a:off x="1154954" y="3129280"/>
            <a:ext cx="2793158"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7" name="Google Shape;97;p20"/>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2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01" name="Shape 101"/>
        <p:cNvGrpSpPr/>
        <p:nvPr/>
      </p:nvGrpSpPr>
      <p:grpSpPr>
        <a:xfrm>
          <a:off x="0" y="0"/>
          <a:ext cx="0" cy="0"/>
          <a:chOff x="0" y="0"/>
          <a:chExt cx="0" cy="0"/>
        </a:xfrm>
      </p:grpSpPr>
      <p:grpSp>
        <p:nvGrpSpPr>
          <p:cNvPr id="102" name="Google Shape;102;p21"/>
          <p:cNvGrpSpPr/>
          <p:nvPr/>
        </p:nvGrpSpPr>
        <p:grpSpPr>
          <a:xfrm>
            <a:off x="0" y="0"/>
            <a:ext cx="12192000" cy="6858000"/>
            <a:chOff x="0" y="0"/>
            <a:chExt cx="12192000" cy="6858000"/>
          </a:xfrm>
        </p:grpSpPr>
        <p:sp>
          <p:nvSpPr>
            <p:cNvPr id="103" name="Google Shape;103;p2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1"/>
            <p:cNvSpPr/>
            <p:nvPr/>
          </p:nvSpPr>
          <p:spPr>
            <a:xfrm>
              <a:off x="6172200" y="402165"/>
              <a:ext cx="55964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1"/>
            <p:cNvSpPr/>
            <p:nvPr/>
          </p:nvSpPr>
          <p:spPr>
            <a:xfrm rot="-5677511">
              <a:off x="4203594"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1"/>
            <p:cNvSpPr/>
            <p:nvPr/>
          </p:nvSpPr>
          <p:spPr>
            <a:xfrm rot="-5400000">
              <a:off x="32954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2" name="Google Shape;112;p2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13" name="Google Shape;113;p21"/>
          <p:cNvSpPr txBox="1"/>
          <p:nvPr>
            <p:ph type="title"/>
          </p:nvPr>
        </p:nvSpPr>
        <p:spPr>
          <a:xfrm>
            <a:off x="1154955" y="1693333"/>
            <a:ext cx="3865134" cy="1735667"/>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21"/>
          <p:cNvSpPr/>
          <p:nvPr>
            <p:ph idx="2" type="pic"/>
          </p:nvPr>
        </p:nvSpPr>
        <p:spPr>
          <a:xfrm>
            <a:off x="6547870" y="1143000"/>
            <a:ext cx="3227193"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15" name="Google Shape;115;p21"/>
          <p:cNvSpPr txBox="1"/>
          <p:nvPr>
            <p:ph idx="1" type="body"/>
          </p:nvPr>
        </p:nvSpPr>
        <p:spPr>
          <a:xfrm>
            <a:off x="1154954" y="3657600"/>
            <a:ext cx="3859212"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16" name="Google Shape;116;p2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2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12"/>
          <p:cNvGrpSpPr/>
          <p:nvPr/>
        </p:nvGrpSpPr>
        <p:grpSpPr>
          <a:xfrm>
            <a:off x="0" y="0"/>
            <a:ext cx="12192000" cy="6858000"/>
            <a:chOff x="0" y="0"/>
            <a:chExt cx="12192000" cy="6858000"/>
          </a:xfrm>
        </p:grpSpPr>
        <p:sp>
          <p:nvSpPr>
            <p:cNvPr id="7" name="Google Shape;7;p12"/>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2"/>
            <p:cNvSpPr/>
            <p:nvPr/>
          </p:nvSpPr>
          <p:spPr>
            <a:xfrm rot="-589932">
              <a:off x="8490951" y="17975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2"/>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5" name="Google Shape;15;p1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 name="Google Shape;16;p12"/>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7" name="Google Shape;17;p12"/>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18" name="Google Shape;18;p1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9" name="Google Shape;19;p1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0" name="Google Shape;20;p1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
          <p:cNvSpPr txBox="1"/>
          <p:nvPr>
            <p:ph type="ctrTitle"/>
          </p:nvPr>
        </p:nvSpPr>
        <p:spPr>
          <a:xfrm>
            <a:off x="1312948" y="552339"/>
            <a:ext cx="8825658" cy="2677648"/>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chemeClr val="lt2"/>
              </a:buClr>
              <a:buSzPts val="3600"/>
              <a:buFont typeface="Century Gothic"/>
              <a:buNone/>
            </a:pPr>
            <a:r>
              <a:rPr lang="en-GB" sz="3600" u="sng"/>
              <a:t>SEPM Project</a:t>
            </a:r>
            <a:br>
              <a:rPr lang="en-GB" sz="3600" u="sng"/>
            </a:br>
            <a:br>
              <a:rPr lang="en-GB" sz="3600"/>
            </a:br>
            <a:r>
              <a:rPr lang="en-GB" sz="2800"/>
              <a:t>Car Racing Game: </a:t>
            </a:r>
            <a:r>
              <a:rPr i="1" lang="en-GB" sz="2800">
                <a:solidFill>
                  <a:srgbClr val="92D050"/>
                </a:solidFill>
              </a:rPr>
              <a:t>T</a:t>
            </a:r>
            <a:r>
              <a:rPr i="1" lang="en-GB" sz="2800">
                <a:solidFill>
                  <a:srgbClr val="92D050"/>
                </a:solidFill>
              </a:rPr>
              <a:t>rack-Surf</a:t>
            </a:r>
            <a:endParaRPr i="1" sz="2800">
              <a:solidFill>
                <a:srgbClr val="92D050"/>
              </a:solidFill>
            </a:endParaRPr>
          </a:p>
        </p:txBody>
      </p:sp>
      <p:sp>
        <p:nvSpPr>
          <p:cNvPr id="250" name="Google Shape;250;p1"/>
          <p:cNvSpPr txBox="1"/>
          <p:nvPr/>
        </p:nvSpPr>
        <p:spPr>
          <a:xfrm>
            <a:off x="1293374" y="3707934"/>
            <a:ext cx="8825658" cy="957444"/>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Clr>
                <a:schemeClr val="lt2"/>
              </a:buClr>
              <a:buSzPts val="2000"/>
              <a:buFont typeface="Century Gothic"/>
              <a:buNone/>
            </a:pPr>
            <a:r>
              <a:rPr b="0" i="0" lang="en-GB" sz="2000" u="none" cap="none" strike="noStrike">
                <a:solidFill>
                  <a:schemeClr val="lt2"/>
                </a:solidFill>
                <a:latin typeface="Century Gothic"/>
                <a:ea typeface="Century Gothic"/>
                <a:cs typeface="Century Gothic"/>
                <a:sym typeface="Century Gothic"/>
              </a:rPr>
              <a:t>By </a:t>
            </a:r>
            <a:endParaRPr/>
          </a:p>
          <a:p>
            <a:pPr indent="0" lvl="0" marL="0" marR="0" rtl="0" algn="ctr">
              <a:spcBef>
                <a:spcPts val="0"/>
              </a:spcBef>
              <a:spcAft>
                <a:spcPts val="0"/>
              </a:spcAft>
              <a:buClr>
                <a:schemeClr val="lt2"/>
              </a:buClr>
              <a:buSzPts val="2000"/>
              <a:buFont typeface="Century Gothic"/>
              <a:buNone/>
            </a:pPr>
            <a:r>
              <a:rPr b="1" i="0" lang="en-GB" sz="2000" u="none" cap="none" strike="noStrike">
                <a:solidFill>
                  <a:schemeClr val="lt2"/>
                </a:solidFill>
                <a:latin typeface="Century Gothic"/>
                <a:ea typeface="Century Gothic"/>
                <a:cs typeface="Century Gothic"/>
                <a:sym typeface="Century Gothic"/>
              </a:rPr>
              <a:t>Group 1</a:t>
            </a:r>
            <a:endParaRPr/>
          </a:p>
          <a:p>
            <a:pPr indent="0" lvl="0" marL="0" marR="0" rtl="0" algn="ctr">
              <a:spcBef>
                <a:spcPts val="0"/>
              </a:spcBef>
              <a:spcAft>
                <a:spcPts val="0"/>
              </a:spcAft>
              <a:buClr>
                <a:schemeClr val="lt2"/>
              </a:buClr>
              <a:buSzPts val="1400"/>
              <a:buFont typeface="Century Gothic"/>
              <a:buNone/>
            </a:pPr>
            <a:r>
              <a:rPr b="0" i="1" lang="en-GB" sz="1400" u="none" cap="none" strike="noStrike">
                <a:solidFill>
                  <a:schemeClr val="lt2"/>
                </a:solidFill>
                <a:latin typeface="Century Gothic"/>
                <a:ea typeface="Century Gothic"/>
                <a:cs typeface="Century Gothic"/>
                <a:sym typeface="Century Gothic"/>
              </a:rPr>
              <a:t>(Alex George Lain, Antonios Kalaitzakis, Kieron Holmes, Kikelomo Obayemi, Sergio Zavarce, Suresh Melvin Sigera, Victor </a:t>
            </a:r>
            <a:r>
              <a:rPr i="1" lang="en-GB">
                <a:solidFill>
                  <a:schemeClr val="lt2"/>
                </a:solidFill>
                <a:latin typeface="Century Gothic"/>
                <a:ea typeface="Century Gothic"/>
                <a:cs typeface="Century Gothic"/>
                <a:sym typeface="Century Gothic"/>
              </a:rPr>
              <a:t>Hernandez</a:t>
            </a:r>
            <a:r>
              <a:rPr b="0" i="0" lang="en-GB" sz="1400" u="none" cap="none" strike="noStrike">
                <a:solidFill>
                  <a:schemeClr val="lt2"/>
                </a:solidFill>
                <a:latin typeface="Century Gothic"/>
                <a:ea typeface="Century Gothic"/>
                <a:cs typeface="Century Gothic"/>
                <a:sym typeface="Century Gothic"/>
              </a:rPr>
              <a:t>)</a:t>
            </a:r>
            <a:endParaRPr/>
          </a:p>
        </p:txBody>
      </p:sp>
      <p:sp>
        <p:nvSpPr>
          <p:cNvPr id="251" name="Google Shape;251;p1"/>
          <p:cNvSpPr txBox="1"/>
          <p:nvPr/>
        </p:nvSpPr>
        <p:spPr>
          <a:xfrm>
            <a:off x="500614" y="5865614"/>
            <a:ext cx="8825658" cy="440047"/>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Clr>
                <a:srgbClr val="757575"/>
              </a:buClr>
              <a:buSzPts val="1200"/>
              <a:buFont typeface="Century Gothic"/>
              <a:buNone/>
            </a:pPr>
            <a:r>
              <a:rPr b="1" i="0" lang="en-GB" sz="1200" u="none" cap="none" strike="noStrike">
                <a:solidFill>
                  <a:srgbClr val="757575"/>
                </a:solidFill>
                <a:latin typeface="Century Gothic"/>
                <a:ea typeface="Century Gothic"/>
                <a:cs typeface="Century Gothic"/>
                <a:sym typeface="Century Gothic"/>
              </a:rPr>
              <a:t>Software Engineering Project Management(SEPM) Module, UoEO</a:t>
            </a:r>
            <a:endParaRPr b="1" i="0" sz="1200" u="none" cap="none" strike="noStrike">
              <a:solidFill>
                <a:srgbClr val="757575"/>
              </a:solidFill>
              <a:latin typeface="Century Gothic"/>
              <a:ea typeface="Century Gothic"/>
              <a:cs typeface="Century Gothic"/>
              <a:sym typeface="Century Gothic"/>
            </a:endParaRPr>
          </a:p>
        </p:txBody>
      </p:sp>
      <p:pic>
        <p:nvPicPr>
          <p:cNvPr id="252" name="Google Shape;252;p1"/>
          <p:cNvPicPr preferRelativeResize="0"/>
          <p:nvPr/>
        </p:nvPicPr>
        <p:blipFill rotWithShape="1">
          <a:blip r:embed="rId3">
            <a:alphaModFix/>
          </a:blip>
          <a:srcRect b="0" l="0" r="0" t="0"/>
          <a:stretch/>
        </p:blipFill>
        <p:spPr>
          <a:xfrm>
            <a:off x="10435906" y="0"/>
            <a:ext cx="710500" cy="114148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10"/>
          <p:cNvSpPr txBox="1"/>
          <p:nvPr>
            <p:ph type="title"/>
          </p:nvPr>
        </p:nvSpPr>
        <p:spPr>
          <a:xfrm>
            <a:off x="1154954" y="973668"/>
            <a:ext cx="8761500" cy="707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GB"/>
              <a:t>Project Simulation</a:t>
            </a:r>
            <a:endParaRPr/>
          </a:p>
        </p:txBody>
      </p:sp>
      <p:pic>
        <p:nvPicPr>
          <p:cNvPr id="326" name="Google Shape;326;p10"/>
          <p:cNvPicPr preferRelativeResize="0"/>
          <p:nvPr/>
        </p:nvPicPr>
        <p:blipFill rotWithShape="1">
          <a:blip r:embed="rId3">
            <a:alphaModFix/>
          </a:blip>
          <a:srcRect b="0" l="0" r="0" t="0"/>
          <a:stretch/>
        </p:blipFill>
        <p:spPr>
          <a:xfrm>
            <a:off x="10435906" y="0"/>
            <a:ext cx="710500" cy="1141485"/>
          </a:xfrm>
          <a:prstGeom prst="rect">
            <a:avLst/>
          </a:prstGeom>
          <a:noFill/>
          <a:ln>
            <a:noFill/>
          </a:ln>
        </p:spPr>
      </p:pic>
      <p:sp>
        <p:nvSpPr>
          <p:cNvPr id="327" name="Google Shape;327;p10"/>
          <p:cNvSpPr txBox="1"/>
          <p:nvPr/>
        </p:nvSpPr>
        <p:spPr>
          <a:xfrm>
            <a:off x="1052413" y="2545900"/>
            <a:ext cx="2402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latin typeface="Century Gothic"/>
                <a:ea typeface="Century Gothic"/>
                <a:cs typeface="Century Gothic"/>
                <a:sym typeface="Century Gothic"/>
              </a:rPr>
              <a:t>Main Menu</a:t>
            </a:r>
            <a:endParaRPr b="1">
              <a:latin typeface="Century Gothic"/>
              <a:ea typeface="Century Gothic"/>
              <a:cs typeface="Century Gothic"/>
              <a:sym typeface="Century Gothic"/>
            </a:endParaRPr>
          </a:p>
        </p:txBody>
      </p:sp>
      <p:sp>
        <p:nvSpPr>
          <p:cNvPr id="328" name="Google Shape;328;p10"/>
          <p:cNvSpPr txBox="1"/>
          <p:nvPr/>
        </p:nvSpPr>
        <p:spPr>
          <a:xfrm>
            <a:off x="5080813" y="2545900"/>
            <a:ext cx="2402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latin typeface="Century Gothic"/>
                <a:ea typeface="Century Gothic"/>
                <a:cs typeface="Century Gothic"/>
                <a:sym typeface="Century Gothic"/>
              </a:rPr>
              <a:t>Settings</a:t>
            </a:r>
            <a:endParaRPr b="1">
              <a:latin typeface="Century Gothic"/>
              <a:ea typeface="Century Gothic"/>
              <a:cs typeface="Century Gothic"/>
              <a:sym typeface="Century Gothic"/>
            </a:endParaRPr>
          </a:p>
        </p:txBody>
      </p:sp>
      <p:sp>
        <p:nvSpPr>
          <p:cNvPr id="329" name="Google Shape;329;p10"/>
          <p:cNvSpPr txBox="1"/>
          <p:nvPr/>
        </p:nvSpPr>
        <p:spPr>
          <a:xfrm>
            <a:off x="9107213" y="2545900"/>
            <a:ext cx="2402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a:latin typeface="Century Gothic"/>
                <a:ea typeface="Century Gothic"/>
                <a:cs typeface="Century Gothic"/>
                <a:sym typeface="Century Gothic"/>
              </a:rPr>
              <a:t>Gameplay</a:t>
            </a:r>
            <a:endParaRPr b="1">
              <a:latin typeface="Century Gothic"/>
              <a:ea typeface="Century Gothic"/>
              <a:cs typeface="Century Gothic"/>
              <a:sym typeface="Century Gothic"/>
            </a:endParaRPr>
          </a:p>
        </p:txBody>
      </p:sp>
      <p:pic>
        <p:nvPicPr>
          <p:cNvPr id="330" name="Google Shape;330;p10"/>
          <p:cNvPicPr preferRelativeResize="0"/>
          <p:nvPr/>
        </p:nvPicPr>
        <p:blipFill>
          <a:blip r:embed="rId4">
            <a:alphaModFix/>
          </a:blip>
          <a:stretch>
            <a:fillRect/>
          </a:stretch>
        </p:blipFill>
        <p:spPr>
          <a:xfrm>
            <a:off x="511063" y="2979150"/>
            <a:ext cx="3485416" cy="3607101"/>
          </a:xfrm>
          <a:prstGeom prst="rect">
            <a:avLst/>
          </a:prstGeom>
          <a:noFill/>
          <a:ln>
            <a:noFill/>
          </a:ln>
        </p:spPr>
      </p:pic>
      <p:pic>
        <p:nvPicPr>
          <p:cNvPr id="331" name="Google Shape;331;p10"/>
          <p:cNvPicPr preferRelativeResize="0"/>
          <p:nvPr/>
        </p:nvPicPr>
        <p:blipFill>
          <a:blip r:embed="rId5">
            <a:alphaModFix/>
          </a:blip>
          <a:stretch>
            <a:fillRect/>
          </a:stretch>
        </p:blipFill>
        <p:spPr>
          <a:xfrm>
            <a:off x="4552328" y="2979150"/>
            <a:ext cx="3459697" cy="3607103"/>
          </a:xfrm>
          <a:prstGeom prst="rect">
            <a:avLst/>
          </a:prstGeom>
          <a:noFill/>
          <a:ln>
            <a:noFill/>
          </a:ln>
        </p:spPr>
      </p:pic>
      <p:pic>
        <p:nvPicPr>
          <p:cNvPr id="332" name="Google Shape;332;p10"/>
          <p:cNvPicPr preferRelativeResize="0"/>
          <p:nvPr/>
        </p:nvPicPr>
        <p:blipFill>
          <a:blip r:embed="rId6">
            <a:alphaModFix/>
          </a:blip>
          <a:stretch>
            <a:fillRect/>
          </a:stretch>
        </p:blipFill>
        <p:spPr>
          <a:xfrm>
            <a:off x="8571450" y="2979150"/>
            <a:ext cx="3474259" cy="36070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11"/>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GB"/>
              <a:t>References</a:t>
            </a:r>
            <a:endParaRPr/>
          </a:p>
        </p:txBody>
      </p:sp>
      <p:sp>
        <p:nvSpPr>
          <p:cNvPr id="338" name="Google Shape;338;p11"/>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fontScale="47500" lnSpcReduction="20000"/>
          </a:bodyPr>
          <a:lstStyle/>
          <a:p>
            <a:pPr indent="0" lvl="0" marL="342900" rtl="0" algn="l">
              <a:spcBef>
                <a:spcPts val="0"/>
              </a:spcBef>
              <a:spcAft>
                <a:spcPts val="0"/>
              </a:spcAft>
              <a:buNone/>
            </a:pPr>
            <a:r>
              <a:t/>
            </a:r>
            <a:endParaRPr>
              <a:solidFill>
                <a:srgbClr val="222222"/>
              </a:solidFill>
              <a:highlight>
                <a:srgbClr val="FFFFFF"/>
              </a:highlight>
            </a:endParaRPr>
          </a:p>
          <a:p>
            <a:pPr indent="0" lvl="0" marL="342900" rtl="0" algn="l">
              <a:spcBef>
                <a:spcPts val="0"/>
              </a:spcBef>
              <a:spcAft>
                <a:spcPts val="0"/>
              </a:spcAft>
              <a:buNone/>
            </a:pPr>
            <a:r>
              <a:t/>
            </a:r>
            <a:endParaRPr>
              <a:solidFill>
                <a:srgbClr val="222222"/>
              </a:solidFill>
              <a:highlight>
                <a:srgbClr val="FFFFFF"/>
              </a:highlight>
            </a:endParaRPr>
          </a:p>
          <a:p>
            <a:pPr indent="0" lvl="0" marL="342900" rtl="0" algn="l">
              <a:spcBef>
                <a:spcPts val="0"/>
              </a:spcBef>
              <a:spcAft>
                <a:spcPts val="0"/>
              </a:spcAft>
              <a:buNone/>
            </a:pPr>
            <a:r>
              <a:t/>
            </a:r>
            <a:endParaRPr/>
          </a:p>
          <a:p>
            <a:pPr indent="-308768" lvl="0" marL="342900" rtl="0" algn="just">
              <a:lnSpc>
                <a:spcPct val="107916"/>
              </a:lnSpc>
              <a:spcBef>
                <a:spcPts val="1200"/>
              </a:spcBef>
              <a:spcAft>
                <a:spcPts val="0"/>
              </a:spcAft>
              <a:buSzPct val="100000"/>
              <a:buChar char="►"/>
            </a:pPr>
            <a:r>
              <a:rPr lang="en-GB" sz="1900">
                <a:solidFill>
                  <a:srgbClr val="222222"/>
                </a:solidFill>
                <a:highlight>
                  <a:srgbClr val="FFFFFF"/>
                </a:highlight>
                <a:latin typeface="Arial"/>
                <a:ea typeface="Arial"/>
                <a:cs typeface="Arial"/>
                <a:sym typeface="Arial"/>
              </a:rPr>
              <a:t>Berlin, S., Raz, T., Glezer, C. and Zviran, M. (2009). Comparison of estimation methods of cost and duration in IT projects. </a:t>
            </a:r>
            <a:r>
              <a:rPr i="1" lang="en-GB" sz="1900">
                <a:solidFill>
                  <a:srgbClr val="222222"/>
                </a:solidFill>
                <a:highlight>
                  <a:srgbClr val="FFFFFF"/>
                </a:highlight>
                <a:latin typeface="Arial"/>
                <a:ea typeface="Arial"/>
                <a:cs typeface="Arial"/>
                <a:sym typeface="Arial"/>
              </a:rPr>
              <a:t>Information and software technology</a:t>
            </a:r>
            <a:r>
              <a:rPr lang="en-GB" sz="1900">
                <a:solidFill>
                  <a:srgbClr val="222222"/>
                </a:solidFill>
                <a:highlight>
                  <a:srgbClr val="FFFFFF"/>
                </a:highlight>
                <a:latin typeface="Arial"/>
                <a:ea typeface="Arial"/>
                <a:cs typeface="Arial"/>
                <a:sym typeface="Arial"/>
              </a:rPr>
              <a:t>, </a:t>
            </a:r>
            <a:r>
              <a:rPr i="1" lang="en-GB" sz="1900">
                <a:solidFill>
                  <a:srgbClr val="222222"/>
                </a:solidFill>
                <a:highlight>
                  <a:srgbClr val="FFFFFF"/>
                </a:highlight>
                <a:latin typeface="Arial"/>
                <a:ea typeface="Arial"/>
                <a:cs typeface="Arial"/>
                <a:sym typeface="Arial"/>
              </a:rPr>
              <a:t>51</a:t>
            </a:r>
            <a:r>
              <a:rPr lang="en-GB" sz="1900">
                <a:solidFill>
                  <a:srgbClr val="222222"/>
                </a:solidFill>
                <a:highlight>
                  <a:srgbClr val="FFFFFF"/>
                </a:highlight>
                <a:latin typeface="Arial"/>
                <a:ea typeface="Arial"/>
                <a:cs typeface="Arial"/>
                <a:sym typeface="Arial"/>
              </a:rPr>
              <a:t>(4):738-748.</a:t>
            </a:r>
            <a:endParaRPr sz="1900">
              <a:solidFill>
                <a:srgbClr val="222222"/>
              </a:solidFill>
              <a:highlight>
                <a:srgbClr val="FFFFFF"/>
              </a:highlight>
              <a:latin typeface="Arial"/>
              <a:ea typeface="Arial"/>
              <a:cs typeface="Arial"/>
              <a:sym typeface="Arial"/>
            </a:endParaRPr>
          </a:p>
          <a:p>
            <a:pPr indent="-308768" lvl="0" marL="342900" rtl="0" algn="just">
              <a:spcBef>
                <a:spcPts val="1200"/>
              </a:spcBef>
              <a:spcAft>
                <a:spcPts val="0"/>
              </a:spcAft>
              <a:buSzPct val="100000"/>
              <a:buChar char="►"/>
            </a:pPr>
            <a:r>
              <a:rPr lang="en-GB" sz="1900">
                <a:solidFill>
                  <a:srgbClr val="222222"/>
                </a:solidFill>
                <a:highlight>
                  <a:schemeClr val="lt1"/>
                </a:highlight>
                <a:latin typeface="Arial"/>
                <a:ea typeface="Arial"/>
                <a:cs typeface="Arial"/>
                <a:sym typeface="Arial"/>
              </a:rPr>
              <a:t>Calefato, F. and Lanubile, F. (2011). A planning poker tool for supporting collaborative estimation in distributed agile development. In </a:t>
            </a:r>
            <a:r>
              <a:rPr i="1" lang="en-GB" sz="1900">
                <a:solidFill>
                  <a:srgbClr val="222222"/>
                </a:solidFill>
                <a:highlight>
                  <a:schemeClr val="lt1"/>
                </a:highlight>
                <a:latin typeface="Arial"/>
                <a:ea typeface="Arial"/>
                <a:cs typeface="Arial"/>
                <a:sym typeface="Arial"/>
              </a:rPr>
              <a:t>Proc. 6th Int. Conf. Softw. Eng. Adv.(ICSEA)</a:t>
            </a:r>
            <a:r>
              <a:rPr lang="en-GB" sz="1900">
                <a:solidFill>
                  <a:srgbClr val="222222"/>
                </a:solidFill>
                <a:highlight>
                  <a:schemeClr val="lt1"/>
                </a:highlight>
                <a:latin typeface="Arial"/>
                <a:ea typeface="Arial"/>
                <a:cs typeface="Arial"/>
                <a:sym typeface="Arial"/>
              </a:rPr>
              <a:t>:14-19</a:t>
            </a:r>
            <a:endParaRPr sz="1900">
              <a:solidFill>
                <a:srgbClr val="222222"/>
              </a:solidFill>
              <a:highlight>
                <a:schemeClr val="lt1"/>
              </a:highlight>
              <a:latin typeface="Arial"/>
              <a:ea typeface="Arial"/>
              <a:cs typeface="Arial"/>
              <a:sym typeface="Arial"/>
            </a:endParaRPr>
          </a:p>
          <a:p>
            <a:pPr indent="0" lvl="0" marL="342900" rtl="0" algn="just">
              <a:spcBef>
                <a:spcPts val="0"/>
              </a:spcBef>
              <a:spcAft>
                <a:spcPts val="0"/>
              </a:spcAft>
              <a:buNone/>
            </a:pPr>
            <a:r>
              <a:t/>
            </a:r>
            <a:endParaRPr sz="1900">
              <a:solidFill>
                <a:srgbClr val="222222"/>
              </a:solidFill>
              <a:highlight>
                <a:schemeClr val="lt1"/>
              </a:highlight>
              <a:latin typeface="Arial"/>
              <a:ea typeface="Arial"/>
              <a:cs typeface="Arial"/>
              <a:sym typeface="Arial"/>
            </a:endParaRPr>
          </a:p>
          <a:p>
            <a:pPr indent="-308768" lvl="0" marL="342900" rtl="0" algn="just">
              <a:spcBef>
                <a:spcPts val="0"/>
              </a:spcBef>
              <a:spcAft>
                <a:spcPts val="0"/>
              </a:spcAft>
              <a:buClr>
                <a:srgbClr val="222222"/>
              </a:buClr>
              <a:buSzPct val="100000"/>
              <a:buFont typeface="Arial"/>
              <a:buChar char="►"/>
            </a:pPr>
            <a:r>
              <a:rPr lang="en-GB" sz="1900">
                <a:solidFill>
                  <a:srgbClr val="222222"/>
                </a:solidFill>
                <a:highlight>
                  <a:srgbClr val="FFFFFF"/>
                </a:highlight>
                <a:latin typeface="Arial"/>
                <a:ea typeface="Arial"/>
                <a:cs typeface="Arial"/>
                <a:sym typeface="Arial"/>
              </a:rPr>
              <a:t>Douglas, D.E., 1978. </a:t>
            </a:r>
            <a:r>
              <a:rPr i="1" lang="en-GB" sz="1900">
                <a:solidFill>
                  <a:srgbClr val="222222"/>
                </a:solidFill>
                <a:highlight>
                  <a:srgbClr val="FFFFFF"/>
                </a:highlight>
                <a:latin typeface="Arial"/>
                <a:ea typeface="Arial"/>
                <a:cs typeface="Arial"/>
                <a:sym typeface="Arial"/>
              </a:rPr>
              <a:t>PERT and simulation</a:t>
            </a:r>
            <a:r>
              <a:rPr lang="en-GB" sz="1900">
                <a:solidFill>
                  <a:srgbClr val="222222"/>
                </a:solidFill>
                <a:highlight>
                  <a:srgbClr val="FFFFFF"/>
                </a:highlight>
                <a:latin typeface="Arial"/>
                <a:ea typeface="Arial"/>
                <a:cs typeface="Arial"/>
                <a:sym typeface="Arial"/>
              </a:rPr>
              <a:t>. Institute of Electrical and Electronics Engineers (IEEE).</a:t>
            </a:r>
            <a:endParaRPr sz="1900">
              <a:solidFill>
                <a:srgbClr val="222222"/>
              </a:solidFill>
              <a:highlight>
                <a:schemeClr val="lt1"/>
              </a:highlight>
              <a:latin typeface="Arial"/>
              <a:ea typeface="Arial"/>
              <a:cs typeface="Arial"/>
              <a:sym typeface="Arial"/>
            </a:endParaRPr>
          </a:p>
          <a:p>
            <a:pPr indent="0" lvl="0" marL="342900" rtl="0" algn="just">
              <a:spcBef>
                <a:spcPts val="0"/>
              </a:spcBef>
              <a:spcAft>
                <a:spcPts val="0"/>
              </a:spcAft>
              <a:buNone/>
            </a:pPr>
            <a:r>
              <a:t/>
            </a:r>
            <a:endParaRPr sz="1900">
              <a:solidFill>
                <a:srgbClr val="222222"/>
              </a:solidFill>
              <a:highlight>
                <a:schemeClr val="lt1"/>
              </a:highlight>
              <a:latin typeface="Arial"/>
              <a:ea typeface="Arial"/>
              <a:cs typeface="Arial"/>
              <a:sym typeface="Arial"/>
            </a:endParaRPr>
          </a:p>
          <a:p>
            <a:pPr indent="-308768" lvl="0" marL="342900" rtl="0" algn="just">
              <a:lnSpc>
                <a:spcPct val="107916"/>
              </a:lnSpc>
              <a:spcBef>
                <a:spcPts val="0"/>
              </a:spcBef>
              <a:spcAft>
                <a:spcPts val="0"/>
              </a:spcAft>
              <a:buSzPct val="100000"/>
              <a:buChar char="►"/>
            </a:pPr>
            <a:r>
              <a:rPr lang="en-GB" sz="1900">
                <a:solidFill>
                  <a:srgbClr val="222222"/>
                </a:solidFill>
                <a:highlight>
                  <a:srgbClr val="FFFFFF"/>
                </a:highlight>
                <a:latin typeface="Arial"/>
                <a:ea typeface="Arial"/>
                <a:cs typeface="Arial"/>
                <a:sym typeface="Arial"/>
              </a:rPr>
              <a:t>Eriksson, H.E. and Penker, M. (2000). Business modeling with UML. </a:t>
            </a:r>
            <a:r>
              <a:rPr i="1" lang="en-GB" sz="1900">
                <a:solidFill>
                  <a:srgbClr val="222222"/>
                </a:solidFill>
                <a:highlight>
                  <a:srgbClr val="FFFFFF"/>
                </a:highlight>
                <a:latin typeface="Arial"/>
                <a:ea typeface="Arial"/>
                <a:cs typeface="Arial"/>
                <a:sym typeface="Arial"/>
              </a:rPr>
              <a:t>New York</a:t>
            </a:r>
            <a:r>
              <a:rPr lang="en-GB" sz="1900">
                <a:solidFill>
                  <a:srgbClr val="222222"/>
                </a:solidFill>
                <a:highlight>
                  <a:srgbClr val="FFFFFF"/>
                </a:highlight>
                <a:latin typeface="Arial"/>
                <a:ea typeface="Arial"/>
                <a:cs typeface="Arial"/>
                <a:sym typeface="Arial"/>
              </a:rPr>
              <a:t>, </a:t>
            </a:r>
            <a:r>
              <a:rPr i="1" lang="en-GB" sz="1900">
                <a:solidFill>
                  <a:srgbClr val="222222"/>
                </a:solidFill>
                <a:highlight>
                  <a:srgbClr val="FFFFFF"/>
                </a:highlight>
                <a:latin typeface="Arial"/>
                <a:ea typeface="Arial"/>
                <a:cs typeface="Arial"/>
                <a:sym typeface="Arial"/>
              </a:rPr>
              <a:t>12</a:t>
            </a:r>
            <a:r>
              <a:rPr lang="en-GB" sz="1900">
                <a:solidFill>
                  <a:srgbClr val="222222"/>
                </a:solidFill>
                <a:highlight>
                  <a:srgbClr val="FFFFFF"/>
                </a:highlight>
                <a:latin typeface="Arial"/>
                <a:ea typeface="Arial"/>
                <a:cs typeface="Arial"/>
                <a:sym typeface="Arial"/>
              </a:rPr>
              <a:t>.</a:t>
            </a:r>
            <a:endParaRPr sz="1900">
              <a:solidFill>
                <a:srgbClr val="222222"/>
              </a:solidFill>
              <a:highlight>
                <a:srgbClr val="FFFFFF"/>
              </a:highlight>
              <a:latin typeface="Arial"/>
              <a:ea typeface="Arial"/>
              <a:cs typeface="Arial"/>
              <a:sym typeface="Arial"/>
            </a:endParaRPr>
          </a:p>
          <a:p>
            <a:pPr indent="-308768" lvl="0" marL="342900" rtl="0" algn="just">
              <a:lnSpc>
                <a:spcPct val="107916"/>
              </a:lnSpc>
              <a:spcBef>
                <a:spcPts val="800"/>
              </a:spcBef>
              <a:spcAft>
                <a:spcPts val="0"/>
              </a:spcAft>
              <a:buSzPct val="100000"/>
              <a:buChar char="►"/>
            </a:pPr>
            <a:r>
              <a:rPr lang="en-GB" sz="1900">
                <a:solidFill>
                  <a:srgbClr val="222222"/>
                </a:solidFill>
                <a:highlight>
                  <a:srgbClr val="FFFFFF"/>
                </a:highlight>
                <a:latin typeface="Arial"/>
                <a:ea typeface="Arial"/>
                <a:cs typeface="Arial"/>
                <a:sym typeface="Arial"/>
              </a:rPr>
              <a:t>Grimstad, S., Jørgensen, M. and Moløkken-Østvold, K. (2006). Software effort estimation terminology: The tower of Babel. </a:t>
            </a:r>
            <a:r>
              <a:rPr i="1" lang="en-GB" sz="1900">
                <a:solidFill>
                  <a:srgbClr val="222222"/>
                </a:solidFill>
                <a:highlight>
                  <a:srgbClr val="FFFFFF"/>
                </a:highlight>
                <a:latin typeface="Arial"/>
                <a:ea typeface="Arial"/>
                <a:cs typeface="Arial"/>
                <a:sym typeface="Arial"/>
              </a:rPr>
              <a:t>Information and Software Technology</a:t>
            </a:r>
            <a:r>
              <a:rPr lang="en-GB" sz="1900">
                <a:solidFill>
                  <a:srgbClr val="222222"/>
                </a:solidFill>
                <a:highlight>
                  <a:srgbClr val="FFFFFF"/>
                </a:highlight>
                <a:latin typeface="Arial"/>
                <a:ea typeface="Arial"/>
                <a:cs typeface="Arial"/>
                <a:sym typeface="Arial"/>
              </a:rPr>
              <a:t>, </a:t>
            </a:r>
            <a:r>
              <a:rPr i="1" lang="en-GB" sz="1900">
                <a:solidFill>
                  <a:srgbClr val="222222"/>
                </a:solidFill>
                <a:highlight>
                  <a:srgbClr val="FFFFFF"/>
                </a:highlight>
                <a:latin typeface="Arial"/>
                <a:ea typeface="Arial"/>
                <a:cs typeface="Arial"/>
                <a:sym typeface="Arial"/>
              </a:rPr>
              <a:t>48</a:t>
            </a:r>
            <a:r>
              <a:rPr lang="en-GB" sz="1900">
                <a:solidFill>
                  <a:srgbClr val="222222"/>
                </a:solidFill>
                <a:highlight>
                  <a:srgbClr val="FFFFFF"/>
                </a:highlight>
                <a:latin typeface="Arial"/>
                <a:ea typeface="Arial"/>
                <a:cs typeface="Arial"/>
                <a:sym typeface="Arial"/>
              </a:rPr>
              <a:t>(4):302-310.</a:t>
            </a:r>
            <a:endParaRPr sz="1900">
              <a:solidFill>
                <a:srgbClr val="222222"/>
              </a:solidFill>
              <a:highlight>
                <a:srgbClr val="FFFFFF"/>
              </a:highlight>
              <a:latin typeface="Arial"/>
              <a:ea typeface="Arial"/>
              <a:cs typeface="Arial"/>
              <a:sym typeface="Arial"/>
            </a:endParaRPr>
          </a:p>
          <a:p>
            <a:pPr indent="-308768" lvl="0" marL="342900" rtl="0" algn="just">
              <a:lnSpc>
                <a:spcPct val="107916"/>
              </a:lnSpc>
              <a:spcBef>
                <a:spcPts val="800"/>
              </a:spcBef>
              <a:spcAft>
                <a:spcPts val="0"/>
              </a:spcAft>
              <a:buSzPct val="100000"/>
              <a:buChar char="►"/>
            </a:pPr>
            <a:r>
              <a:rPr lang="en-GB" sz="1900">
                <a:solidFill>
                  <a:srgbClr val="222222"/>
                </a:solidFill>
                <a:highlight>
                  <a:srgbClr val="FFFFFF"/>
                </a:highlight>
                <a:latin typeface="Arial"/>
                <a:ea typeface="Arial"/>
                <a:cs typeface="Arial"/>
                <a:sym typeface="Arial"/>
              </a:rPr>
              <a:t>McLeod, L. and MacDonell, S.G. (2011). Factors that affect software systems development project outcomes: A survey of research. </a:t>
            </a:r>
            <a:r>
              <a:rPr i="1" lang="en-GB" sz="1900">
                <a:solidFill>
                  <a:srgbClr val="222222"/>
                </a:solidFill>
                <a:highlight>
                  <a:srgbClr val="FFFFFF"/>
                </a:highlight>
                <a:latin typeface="Arial"/>
                <a:ea typeface="Arial"/>
                <a:cs typeface="Arial"/>
                <a:sym typeface="Arial"/>
              </a:rPr>
              <a:t>ACM Computing Surveys (CSUR)</a:t>
            </a:r>
            <a:r>
              <a:rPr lang="en-GB" sz="1900">
                <a:solidFill>
                  <a:srgbClr val="222222"/>
                </a:solidFill>
                <a:highlight>
                  <a:srgbClr val="FFFFFF"/>
                </a:highlight>
                <a:latin typeface="Arial"/>
                <a:ea typeface="Arial"/>
                <a:cs typeface="Arial"/>
                <a:sym typeface="Arial"/>
              </a:rPr>
              <a:t>, </a:t>
            </a:r>
            <a:r>
              <a:rPr i="1" lang="en-GB" sz="1900">
                <a:solidFill>
                  <a:srgbClr val="222222"/>
                </a:solidFill>
                <a:highlight>
                  <a:srgbClr val="FFFFFF"/>
                </a:highlight>
                <a:latin typeface="Arial"/>
                <a:ea typeface="Arial"/>
                <a:cs typeface="Arial"/>
                <a:sym typeface="Arial"/>
              </a:rPr>
              <a:t>43</a:t>
            </a:r>
            <a:r>
              <a:rPr lang="en-GB" sz="1900">
                <a:solidFill>
                  <a:srgbClr val="222222"/>
                </a:solidFill>
                <a:highlight>
                  <a:srgbClr val="FFFFFF"/>
                </a:highlight>
                <a:latin typeface="Arial"/>
                <a:ea typeface="Arial"/>
                <a:cs typeface="Arial"/>
                <a:sym typeface="Arial"/>
              </a:rPr>
              <a:t>(4):1-56.</a:t>
            </a:r>
            <a:endParaRPr sz="1900">
              <a:solidFill>
                <a:srgbClr val="222222"/>
              </a:solidFill>
              <a:highlight>
                <a:srgbClr val="FFFFFF"/>
              </a:highlight>
              <a:latin typeface="Arial"/>
              <a:ea typeface="Arial"/>
              <a:cs typeface="Arial"/>
              <a:sym typeface="Arial"/>
            </a:endParaRPr>
          </a:p>
          <a:p>
            <a:pPr indent="-308768" lvl="0" marL="342900" rtl="0" algn="just">
              <a:lnSpc>
                <a:spcPct val="107916"/>
              </a:lnSpc>
              <a:spcBef>
                <a:spcPts val="800"/>
              </a:spcBef>
              <a:spcAft>
                <a:spcPts val="0"/>
              </a:spcAft>
              <a:buSzPct val="100000"/>
              <a:buFont typeface="Century Gothic"/>
              <a:buChar char="►"/>
            </a:pPr>
            <a:r>
              <a:rPr lang="en-GB" sz="1900">
                <a:solidFill>
                  <a:srgbClr val="222222"/>
                </a:solidFill>
                <a:highlight>
                  <a:srgbClr val="FFFFFF"/>
                </a:highlight>
                <a:latin typeface="Arial"/>
                <a:ea typeface="Arial"/>
                <a:cs typeface="Arial"/>
                <a:sym typeface="Arial"/>
              </a:rPr>
              <a:t>Royer, P.S., 2000. Risk management: The undiscovered dimension of project management. </a:t>
            </a:r>
            <a:r>
              <a:rPr i="1" lang="en-GB" sz="1900">
                <a:solidFill>
                  <a:srgbClr val="222222"/>
                </a:solidFill>
                <a:highlight>
                  <a:srgbClr val="FFFFFF"/>
                </a:highlight>
                <a:latin typeface="Arial"/>
                <a:ea typeface="Arial"/>
                <a:cs typeface="Arial"/>
                <a:sym typeface="Arial"/>
              </a:rPr>
              <a:t>Project Management Journal</a:t>
            </a:r>
            <a:r>
              <a:rPr lang="en-GB" sz="1900">
                <a:solidFill>
                  <a:srgbClr val="222222"/>
                </a:solidFill>
                <a:highlight>
                  <a:srgbClr val="FFFFFF"/>
                </a:highlight>
                <a:latin typeface="Arial"/>
                <a:ea typeface="Arial"/>
                <a:cs typeface="Arial"/>
                <a:sym typeface="Arial"/>
              </a:rPr>
              <a:t>, </a:t>
            </a:r>
            <a:r>
              <a:rPr i="1" lang="en-GB" sz="1900">
                <a:solidFill>
                  <a:srgbClr val="222222"/>
                </a:solidFill>
                <a:highlight>
                  <a:srgbClr val="FFFFFF"/>
                </a:highlight>
                <a:latin typeface="Arial"/>
                <a:ea typeface="Arial"/>
                <a:cs typeface="Arial"/>
                <a:sym typeface="Arial"/>
              </a:rPr>
              <a:t>31</a:t>
            </a:r>
            <a:r>
              <a:rPr lang="en-GB" sz="1900">
                <a:solidFill>
                  <a:srgbClr val="222222"/>
                </a:solidFill>
                <a:highlight>
                  <a:srgbClr val="FFFFFF"/>
                </a:highlight>
                <a:latin typeface="Arial"/>
                <a:ea typeface="Arial"/>
                <a:cs typeface="Arial"/>
                <a:sym typeface="Arial"/>
              </a:rPr>
              <a:t>(1), pp.6-13.</a:t>
            </a:r>
            <a:endParaRPr sz="1900">
              <a:solidFill>
                <a:srgbClr val="222222"/>
              </a:solidFill>
              <a:highlight>
                <a:schemeClr val="lt1"/>
              </a:highlight>
            </a:endParaRPr>
          </a:p>
          <a:p>
            <a:pPr indent="0" lvl="0" marL="342900" rtl="0" algn="l">
              <a:spcBef>
                <a:spcPts val="800"/>
              </a:spcBef>
              <a:spcAft>
                <a:spcPts val="0"/>
              </a:spcAft>
              <a:buNone/>
            </a:pPr>
            <a:r>
              <a:t/>
            </a:r>
            <a:endParaRPr sz="1900">
              <a:solidFill>
                <a:srgbClr val="222222"/>
              </a:solidFill>
              <a:highlight>
                <a:schemeClr val="lt1"/>
              </a:highlight>
              <a:latin typeface="Arial"/>
              <a:ea typeface="Arial"/>
              <a:cs typeface="Arial"/>
              <a:sym typeface="Arial"/>
            </a:endParaRPr>
          </a:p>
          <a:p>
            <a:pPr indent="-308768" lvl="0" marL="342900" rtl="0" algn="l">
              <a:spcBef>
                <a:spcPts val="0"/>
              </a:spcBef>
              <a:spcAft>
                <a:spcPts val="0"/>
              </a:spcAft>
              <a:buSzPct val="100000"/>
              <a:buFont typeface="Arial"/>
              <a:buChar char="►"/>
            </a:pPr>
            <a:r>
              <a:rPr lang="en-GB" sz="1900">
                <a:latin typeface="Arial"/>
                <a:ea typeface="Arial"/>
                <a:cs typeface="Arial"/>
                <a:sym typeface="Arial"/>
              </a:rPr>
              <a:t>Siva Karthik Reddy, L., Koka, K., Dash, A.K. and Pandey, M. (2019) Elemental Racing. In </a:t>
            </a:r>
            <a:r>
              <a:rPr i="1" lang="en-GB" sz="1900">
                <a:latin typeface="Arial"/>
                <a:ea typeface="Arial"/>
                <a:cs typeface="Arial"/>
                <a:sym typeface="Arial"/>
              </a:rPr>
              <a:t>Emerging Research in Computing, Information, Communication and Applications</a:t>
            </a:r>
            <a:r>
              <a:rPr lang="en-GB" sz="1900">
                <a:latin typeface="Arial"/>
                <a:ea typeface="Arial"/>
                <a:cs typeface="Arial"/>
                <a:sym typeface="Arial"/>
              </a:rPr>
              <a:t>. 29-43. Springer, Singapore.</a:t>
            </a:r>
            <a:endParaRPr sz="1900">
              <a:solidFill>
                <a:srgbClr val="222222"/>
              </a:solidFill>
              <a:highlight>
                <a:srgbClr val="FFFFFF"/>
              </a:highlight>
              <a:latin typeface="Arial"/>
              <a:ea typeface="Arial"/>
              <a:cs typeface="Arial"/>
              <a:sym typeface="Arial"/>
            </a:endParaRPr>
          </a:p>
          <a:p>
            <a:pPr indent="0" lvl="0" marL="342900" rtl="0" algn="l">
              <a:spcBef>
                <a:spcPts val="0"/>
              </a:spcBef>
              <a:spcAft>
                <a:spcPts val="0"/>
              </a:spcAft>
              <a:buNone/>
            </a:pPr>
            <a:r>
              <a:t/>
            </a:r>
            <a:endParaRPr/>
          </a:p>
          <a:p>
            <a:pPr indent="0" lvl="0" marL="342900" rtl="0" algn="l">
              <a:spcBef>
                <a:spcPts val="0"/>
              </a:spcBef>
              <a:spcAft>
                <a:spcPts val="0"/>
              </a:spcAft>
              <a:buNone/>
            </a:pPr>
            <a:r>
              <a:t/>
            </a:r>
            <a:endParaRPr/>
          </a:p>
          <a:p>
            <a:pPr indent="0" lvl="0" marL="0" rtl="0" algn="l">
              <a:spcBef>
                <a:spcPts val="0"/>
              </a:spcBef>
              <a:spcAft>
                <a:spcPts val="0"/>
              </a:spcAft>
              <a:buNone/>
            </a:pPr>
            <a:r>
              <a:t/>
            </a:r>
            <a:endParaRPr/>
          </a:p>
        </p:txBody>
      </p:sp>
      <p:pic>
        <p:nvPicPr>
          <p:cNvPr id="339" name="Google Shape;339;p11"/>
          <p:cNvPicPr preferRelativeResize="0"/>
          <p:nvPr/>
        </p:nvPicPr>
        <p:blipFill rotWithShape="1">
          <a:blip r:embed="rId3">
            <a:alphaModFix/>
          </a:blip>
          <a:srcRect b="0" l="0" r="0" t="0"/>
          <a:stretch/>
        </p:blipFill>
        <p:spPr>
          <a:xfrm>
            <a:off x="10435906" y="0"/>
            <a:ext cx="710500" cy="114148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
          <p:cNvSpPr txBox="1"/>
          <p:nvPr>
            <p:ph idx="1" type="body"/>
          </p:nvPr>
        </p:nvSpPr>
        <p:spPr>
          <a:xfrm>
            <a:off x="4974673" y="2348917"/>
            <a:ext cx="6652468" cy="3984771"/>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SzPts val="1440"/>
              <a:buChar char="►"/>
            </a:pPr>
            <a:r>
              <a:rPr b="1" i="1" lang="en-GB">
                <a:solidFill>
                  <a:srgbClr val="92D050"/>
                </a:solidFill>
              </a:rPr>
              <a:t>T</a:t>
            </a:r>
            <a:r>
              <a:rPr b="1" i="1" lang="en-GB">
                <a:solidFill>
                  <a:srgbClr val="92D050"/>
                </a:solidFill>
              </a:rPr>
              <a:t>rack-Surf</a:t>
            </a:r>
            <a:r>
              <a:rPr lang="en-GB"/>
              <a:t> is a simple car racing game built for our client, Group 2, a children’s toy manufacturing company.</a:t>
            </a:r>
            <a:endParaRPr/>
          </a:p>
          <a:p>
            <a:pPr indent="0" lvl="0" marL="342900" rtl="0" algn="l">
              <a:spcBef>
                <a:spcPts val="0"/>
              </a:spcBef>
              <a:spcAft>
                <a:spcPts val="0"/>
              </a:spcAft>
              <a:buNone/>
            </a:pPr>
            <a:r>
              <a:t/>
            </a:r>
            <a:endParaRPr/>
          </a:p>
          <a:p>
            <a:pPr indent="-342900" lvl="0" marL="342900" rtl="0" algn="l">
              <a:spcBef>
                <a:spcPts val="1000"/>
              </a:spcBef>
              <a:spcAft>
                <a:spcPts val="0"/>
              </a:spcAft>
              <a:buSzPts val="1440"/>
              <a:buChar char="►"/>
            </a:pPr>
            <a:r>
              <a:rPr lang="en-GB"/>
              <a:t>It is being developed to </a:t>
            </a:r>
            <a:r>
              <a:rPr lang="en-GB"/>
              <a:t>satisfy</a:t>
            </a:r>
            <a:r>
              <a:rPr lang="en-GB"/>
              <a:t> a list of 10 requirements provided by Group 2 </a:t>
            </a:r>
            <a:endParaRPr/>
          </a:p>
          <a:p>
            <a:pPr indent="0" lvl="0" marL="342900" rtl="0" algn="l">
              <a:spcBef>
                <a:spcPts val="1000"/>
              </a:spcBef>
              <a:spcAft>
                <a:spcPts val="0"/>
              </a:spcAft>
              <a:buNone/>
            </a:pPr>
            <a:r>
              <a:t/>
            </a:r>
            <a:endParaRPr/>
          </a:p>
          <a:p>
            <a:pPr indent="-342900" lvl="0" marL="342900" rtl="0" algn="l">
              <a:spcBef>
                <a:spcPts val="1000"/>
              </a:spcBef>
              <a:spcAft>
                <a:spcPts val="0"/>
              </a:spcAft>
              <a:buSzPts val="1440"/>
              <a:buChar char="►"/>
            </a:pPr>
            <a:r>
              <a:rPr lang="en-GB"/>
              <a:t>Fig 1 shows a screenshot of track surf’s landing page. Six (6) out of the agreed 10 requirements have been fully implemented at this stage.</a:t>
            </a:r>
            <a:endParaRPr/>
          </a:p>
          <a:p>
            <a:pPr indent="-251459" lvl="0" marL="342900" rtl="0" algn="l">
              <a:spcBef>
                <a:spcPts val="1000"/>
              </a:spcBef>
              <a:spcAft>
                <a:spcPts val="0"/>
              </a:spcAft>
              <a:buSzPts val="1440"/>
              <a:buNone/>
            </a:pPr>
            <a:r>
              <a:t/>
            </a:r>
            <a:endParaRPr/>
          </a:p>
          <a:p>
            <a:pPr indent="-251459" lvl="0" marL="342900" rtl="0" algn="l">
              <a:spcBef>
                <a:spcPts val="1000"/>
              </a:spcBef>
              <a:spcAft>
                <a:spcPts val="0"/>
              </a:spcAft>
              <a:buSzPts val="1440"/>
              <a:buNone/>
            </a:pPr>
            <a:r>
              <a:t/>
            </a:r>
            <a:endParaRPr/>
          </a:p>
          <a:p>
            <a:pPr indent="0" lvl="3" marL="1371600" rtl="0" algn="l">
              <a:spcBef>
                <a:spcPts val="1000"/>
              </a:spcBef>
              <a:spcAft>
                <a:spcPts val="0"/>
              </a:spcAft>
              <a:buSzPts val="960"/>
              <a:buNone/>
            </a:pPr>
            <a:r>
              <a:t/>
            </a:r>
            <a:endParaRPr/>
          </a:p>
        </p:txBody>
      </p:sp>
      <p:sp>
        <p:nvSpPr>
          <p:cNvPr id="258" name="Google Shape;258;p2"/>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GB"/>
              <a:t>Project Overview</a:t>
            </a:r>
            <a:endParaRPr/>
          </a:p>
        </p:txBody>
      </p:sp>
      <p:pic>
        <p:nvPicPr>
          <p:cNvPr id="259" name="Google Shape;259;p2"/>
          <p:cNvPicPr preferRelativeResize="0"/>
          <p:nvPr/>
        </p:nvPicPr>
        <p:blipFill rotWithShape="1">
          <a:blip r:embed="rId3">
            <a:alphaModFix/>
          </a:blip>
          <a:srcRect b="0" l="0" r="0" t="0"/>
          <a:stretch/>
        </p:blipFill>
        <p:spPr>
          <a:xfrm>
            <a:off x="10435906" y="0"/>
            <a:ext cx="710500" cy="1141485"/>
          </a:xfrm>
          <a:prstGeom prst="rect">
            <a:avLst/>
          </a:prstGeom>
          <a:noFill/>
          <a:ln>
            <a:noFill/>
          </a:ln>
        </p:spPr>
      </p:pic>
      <p:sp>
        <p:nvSpPr>
          <p:cNvPr id="260" name="Google Shape;260;p2"/>
          <p:cNvSpPr txBox="1"/>
          <p:nvPr/>
        </p:nvSpPr>
        <p:spPr>
          <a:xfrm>
            <a:off x="495750" y="6362250"/>
            <a:ext cx="1022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Century Gothic"/>
                <a:ea typeface="Century Gothic"/>
                <a:cs typeface="Century Gothic"/>
                <a:sym typeface="Century Gothic"/>
              </a:rPr>
              <a:t>Fig 1: Track-Surf Landing Page</a:t>
            </a:r>
            <a:endParaRPr>
              <a:latin typeface="Century Gothic"/>
              <a:ea typeface="Century Gothic"/>
              <a:cs typeface="Century Gothic"/>
              <a:sym typeface="Century Gothic"/>
            </a:endParaRPr>
          </a:p>
        </p:txBody>
      </p:sp>
      <p:pic>
        <p:nvPicPr>
          <p:cNvPr id="261" name="Google Shape;261;p2"/>
          <p:cNvPicPr preferRelativeResize="0"/>
          <p:nvPr/>
        </p:nvPicPr>
        <p:blipFill>
          <a:blip r:embed="rId4">
            <a:alphaModFix/>
          </a:blip>
          <a:stretch>
            <a:fillRect/>
          </a:stretch>
        </p:blipFill>
        <p:spPr>
          <a:xfrm>
            <a:off x="495750" y="2249825"/>
            <a:ext cx="4398599" cy="41124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GB"/>
              <a:t>Game Design</a:t>
            </a:r>
            <a:endParaRPr/>
          </a:p>
        </p:txBody>
      </p:sp>
      <p:pic>
        <p:nvPicPr>
          <p:cNvPr id="267" name="Google Shape;267;p3"/>
          <p:cNvPicPr preferRelativeResize="0"/>
          <p:nvPr/>
        </p:nvPicPr>
        <p:blipFill rotWithShape="1">
          <a:blip r:embed="rId3">
            <a:alphaModFix/>
          </a:blip>
          <a:srcRect b="0" l="0" r="0" t="0"/>
          <a:stretch/>
        </p:blipFill>
        <p:spPr>
          <a:xfrm>
            <a:off x="10435906" y="0"/>
            <a:ext cx="710500" cy="1141485"/>
          </a:xfrm>
          <a:prstGeom prst="rect">
            <a:avLst/>
          </a:prstGeom>
          <a:noFill/>
          <a:ln>
            <a:noFill/>
          </a:ln>
        </p:spPr>
      </p:pic>
      <p:pic>
        <p:nvPicPr>
          <p:cNvPr id="268" name="Google Shape;268;p3"/>
          <p:cNvPicPr preferRelativeResize="0"/>
          <p:nvPr>
            <p:ph idx="1" type="body"/>
          </p:nvPr>
        </p:nvPicPr>
        <p:blipFill rotWithShape="1">
          <a:blip r:embed="rId4">
            <a:alphaModFix/>
          </a:blip>
          <a:srcRect b="0" l="0" r="0" t="0"/>
          <a:stretch/>
        </p:blipFill>
        <p:spPr>
          <a:xfrm>
            <a:off x="553674" y="2256639"/>
            <a:ext cx="7339758" cy="3741489"/>
          </a:xfrm>
          <a:prstGeom prst="rect">
            <a:avLst/>
          </a:prstGeom>
          <a:noFill/>
          <a:ln>
            <a:noFill/>
          </a:ln>
        </p:spPr>
      </p:pic>
      <p:sp>
        <p:nvSpPr>
          <p:cNvPr id="269" name="Google Shape;269;p3"/>
          <p:cNvSpPr txBox="1"/>
          <p:nvPr/>
        </p:nvSpPr>
        <p:spPr>
          <a:xfrm>
            <a:off x="553674" y="6188025"/>
            <a:ext cx="717258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GB" sz="1800" u="none" cap="none" strike="noStrike">
                <a:solidFill>
                  <a:schemeClr val="dk1"/>
                </a:solidFill>
                <a:latin typeface="Century Gothic"/>
                <a:ea typeface="Century Gothic"/>
                <a:cs typeface="Century Gothic"/>
                <a:sym typeface="Century Gothic"/>
              </a:rPr>
              <a:t>Fig </a:t>
            </a:r>
            <a:r>
              <a:rPr lang="en-GB" sz="1800">
                <a:solidFill>
                  <a:schemeClr val="dk1"/>
                </a:solidFill>
                <a:latin typeface="Century Gothic"/>
                <a:ea typeface="Century Gothic"/>
                <a:cs typeface="Century Gothic"/>
                <a:sym typeface="Century Gothic"/>
              </a:rPr>
              <a:t>2</a:t>
            </a:r>
            <a:r>
              <a:rPr b="0" i="0" lang="en-GB" sz="1800" u="none" cap="none" strike="noStrike">
                <a:solidFill>
                  <a:schemeClr val="dk1"/>
                </a:solidFill>
                <a:latin typeface="Century Gothic"/>
                <a:ea typeface="Century Gothic"/>
                <a:cs typeface="Century Gothic"/>
                <a:sym typeface="Century Gothic"/>
              </a:rPr>
              <a:t>: </a:t>
            </a:r>
            <a:r>
              <a:rPr i="1" lang="en-GB" sz="1800">
                <a:solidFill>
                  <a:srgbClr val="92D050"/>
                </a:solidFill>
                <a:latin typeface="Century Gothic"/>
                <a:ea typeface="Century Gothic"/>
                <a:cs typeface="Century Gothic"/>
                <a:sym typeface="Century Gothic"/>
              </a:rPr>
              <a:t>T</a:t>
            </a:r>
            <a:r>
              <a:rPr b="0" i="1" lang="en-GB" sz="1800" u="none" cap="none" strike="noStrike">
                <a:solidFill>
                  <a:srgbClr val="92D050"/>
                </a:solidFill>
                <a:latin typeface="Century Gothic"/>
                <a:ea typeface="Century Gothic"/>
                <a:cs typeface="Century Gothic"/>
                <a:sym typeface="Century Gothic"/>
              </a:rPr>
              <a:t>rack-</a:t>
            </a:r>
            <a:r>
              <a:rPr i="1" lang="en-GB" sz="1800">
                <a:solidFill>
                  <a:srgbClr val="92D050"/>
                </a:solidFill>
                <a:latin typeface="Century Gothic"/>
                <a:ea typeface="Century Gothic"/>
                <a:cs typeface="Century Gothic"/>
                <a:sym typeface="Century Gothic"/>
              </a:rPr>
              <a:t>S</a:t>
            </a:r>
            <a:r>
              <a:rPr b="0" i="1" lang="en-GB" sz="1800" u="none" cap="none" strike="noStrike">
                <a:solidFill>
                  <a:srgbClr val="92D050"/>
                </a:solidFill>
                <a:latin typeface="Century Gothic"/>
                <a:ea typeface="Century Gothic"/>
                <a:cs typeface="Century Gothic"/>
                <a:sym typeface="Century Gothic"/>
              </a:rPr>
              <a:t>urf</a:t>
            </a:r>
            <a:r>
              <a:rPr b="0" i="0" lang="en-GB" sz="1800" u="none" cap="none" strike="noStrike">
                <a:solidFill>
                  <a:schemeClr val="dk1"/>
                </a:solidFill>
                <a:latin typeface="Century Gothic"/>
                <a:ea typeface="Century Gothic"/>
                <a:cs typeface="Century Gothic"/>
                <a:sym typeface="Century Gothic"/>
              </a:rPr>
              <a:t> Activity Diagram </a:t>
            </a:r>
            <a:endParaRPr sz="1800">
              <a:solidFill>
                <a:schemeClr val="dk1"/>
              </a:solidFill>
              <a:latin typeface="Century Gothic"/>
              <a:ea typeface="Century Gothic"/>
              <a:cs typeface="Century Gothic"/>
              <a:sym typeface="Century Gothic"/>
            </a:endParaRPr>
          </a:p>
        </p:txBody>
      </p:sp>
      <p:sp>
        <p:nvSpPr>
          <p:cNvPr id="270" name="Google Shape;270;p3"/>
          <p:cNvSpPr txBox="1"/>
          <p:nvPr/>
        </p:nvSpPr>
        <p:spPr>
          <a:xfrm>
            <a:off x="8254767" y="2365695"/>
            <a:ext cx="3456300" cy="2586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GB" sz="1800">
                <a:solidFill>
                  <a:schemeClr val="dk1"/>
                </a:solidFill>
                <a:latin typeface="Century Gothic"/>
                <a:ea typeface="Century Gothic"/>
                <a:cs typeface="Century Gothic"/>
                <a:sym typeface="Century Gothic"/>
              </a:rPr>
              <a:t>Fig 2 is a simple activity diagram showing how track-surf is implemented </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a:p>
            <a:pPr indent="0" lvl="0" marL="0" marR="0" rtl="0" algn="l">
              <a:spcBef>
                <a:spcPts val="0"/>
              </a:spcBef>
              <a:spcAft>
                <a:spcPts val="0"/>
              </a:spcAft>
              <a:buNone/>
            </a:pPr>
            <a:r>
              <a:rPr lang="en-GB" sz="1800">
                <a:solidFill>
                  <a:schemeClr val="dk1"/>
                </a:solidFill>
                <a:latin typeface="Century Gothic"/>
                <a:ea typeface="Century Gothic"/>
                <a:cs typeface="Century Gothic"/>
                <a:sym typeface="Century Gothic"/>
              </a:rPr>
              <a:t>From the main menu, a user can select either of the settings, profile or play option and follow the steps as depicted in the diagram.</a:t>
            </a:r>
            <a:endParaRPr sz="1800">
              <a:solidFill>
                <a:schemeClr val="dk1"/>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GB"/>
              <a:t>Project Plan</a:t>
            </a:r>
            <a:endParaRPr/>
          </a:p>
        </p:txBody>
      </p:sp>
      <p:sp>
        <p:nvSpPr>
          <p:cNvPr id="276" name="Google Shape;276;p4"/>
          <p:cNvSpPr txBox="1"/>
          <p:nvPr>
            <p:ph idx="1" type="body"/>
          </p:nvPr>
        </p:nvSpPr>
        <p:spPr>
          <a:xfrm>
            <a:off x="611425" y="2263975"/>
            <a:ext cx="11072100" cy="793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GB"/>
              <a:t>After the completion of the requirements gathering phase, the subsequent phases were divided into 23 high level tasks, grouped into 7 sprints.</a:t>
            </a:r>
            <a:endParaRPr/>
          </a:p>
        </p:txBody>
      </p:sp>
      <p:pic>
        <p:nvPicPr>
          <p:cNvPr id="277" name="Google Shape;277;p4"/>
          <p:cNvPicPr preferRelativeResize="0"/>
          <p:nvPr/>
        </p:nvPicPr>
        <p:blipFill rotWithShape="1">
          <a:blip r:embed="rId3">
            <a:alphaModFix/>
          </a:blip>
          <a:srcRect b="0" l="0" r="0" t="0"/>
          <a:stretch/>
        </p:blipFill>
        <p:spPr>
          <a:xfrm>
            <a:off x="10435906" y="0"/>
            <a:ext cx="710500" cy="1141485"/>
          </a:xfrm>
          <a:prstGeom prst="rect">
            <a:avLst/>
          </a:prstGeom>
          <a:noFill/>
          <a:ln>
            <a:noFill/>
          </a:ln>
        </p:spPr>
      </p:pic>
      <p:graphicFrame>
        <p:nvGraphicFramePr>
          <p:cNvPr id="278" name="Google Shape;278;p4"/>
          <p:cNvGraphicFramePr/>
          <p:nvPr/>
        </p:nvGraphicFramePr>
        <p:xfrm>
          <a:off x="1423675" y="3057165"/>
          <a:ext cx="3000000" cy="3000000"/>
        </p:xfrm>
        <a:graphic>
          <a:graphicData uri="http://schemas.openxmlformats.org/drawingml/2006/table">
            <a:tbl>
              <a:tblPr>
                <a:noFill/>
                <a:tableStyleId>{C84E2458-390B-42CB-9803-26D1E2BB1474}</a:tableStyleId>
              </a:tblPr>
              <a:tblGrid>
                <a:gridCol w="1341800"/>
                <a:gridCol w="1067075"/>
                <a:gridCol w="1204425"/>
                <a:gridCol w="1313900"/>
                <a:gridCol w="1094950"/>
                <a:gridCol w="1204425"/>
                <a:gridCol w="1204425"/>
              </a:tblGrid>
              <a:tr h="514400">
                <a:tc>
                  <a:txBody>
                    <a:bodyPr/>
                    <a:lstStyle/>
                    <a:p>
                      <a:pPr indent="0" lvl="0" marL="0" rtl="0" algn="l">
                        <a:spcBef>
                          <a:spcPts val="0"/>
                        </a:spcBef>
                        <a:spcAft>
                          <a:spcPts val="0"/>
                        </a:spcAft>
                        <a:buNone/>
                      </a:pPr>
                      <a:r>
                        <a:rPr b="1" lang="en-GB" sz="1200"/>
                        <a:t>Planning</a:t>
                      </a:r>
                      <a:r>
                        <a:rPr b="1" lang="en-GB" sz="1200"/>
                        <a:t> tasks (Sprint 0)</a:t>
                      </a:r>
                      <a:endParaRPr b="1" sz="1200"/>
                    </a:p>
                  </a:txBody>
                  <a:tcPr marT="91425" marB="91425" marR="91425" marL="91425">
                    <a:solidFill>
                      <a:srgbClr val="D9D2E9"/>
                    </a:solidFill>
                  </a:tcPr>
                </a:tc>
                <a:tc>
                  <a:txBody>
                    <a:bodyPr/>
                    <a:lstStyle/>
                    <a:p>
                      <a:pPr indent="0" lvl="0" marL="0" rtl="0" algn="l">
                        <a:spcBef>
                          <a:spcPts val="0"/>
                        </a:spcBef>
                        <a:spcAft>
                          <a:spcPts val="0"/>
                        </a:spcAft>
                        <a:buNone/>
                      </a:pPr>
                      <a:r>
                        <a:rPr b="1" lang="en-GB" sz="1200"/>
                        <a:t>Sprint 1</a:t>
                      </a:r>
                      <a:endParaRPr b="1" sz="1200"/>
                    </a:p>
                  </a:txBody>
                  <a:tcPr marT="91425" marB="91425" marR="91425" marL="91425">
                    <a:solidFill>
                      <a:srgbClr val="D9D2E9"/>
                    </a:solidFill>
                  </a:tcPr>
                </a:tc>
                <a:tc>
                  <a:txBody>
                    <a:bodyPr/>
                    <a:lstStyle/>
                    <a:p>
                      <a:pPr indent="0" lvl="0" marL="0" rtl="0" algn="l">
                        <a:spcBef>
                          <a:spcPts val="0"/>
                        </a:spcBef>
                        <a:spcAft>
                          <a:spcPts val="0"/>
                        </a:spcAft>
                        <a:buNone/>
                      </a:pPr>
                      <a:r>
                        <a:rPr b="1" lang="en-GB" sz="1200"/>
                        <a:t>Sprint 2</a:t>
                      </a:r>
                      <a:endParaRPr b="1" sz="1200"/>
                    </a:p>
                  </a:txBody>
                  <a:tcPr marT="91425" marB="91425" marR="91425" marL="91425">
                    <a:solidFill>
                      <a:srgbClr val="D9D2E9"/>
                    </a:solidFill>
                  </a:tcPr>
                </a:tc>
                <a:tc>
                  <a:txBody>
                    <a:bodyPr/>
                    <a:lstStyle/>
                    <a:p>
                      <a:pPr indent="0" lvl="0" marL="0" rtl="0" algn="l">
                        <a:spcBef>
                          <a:spcPts val="0"/>
                        </a:spcBef>
                        <a:spcAft>
                          <a:spcPts val="0"/>
                        </a:spcAft>
                        <a:buNone/>
                      </a:pPr>
                      <a:r>
                        <a:rPr b="1" lang="en-GB" sz="1200"/>
                        <a:t>Sprint 3</a:t>
                      </a:r>
                      <a:endParaRPr b="1" sz="1200"/>
                    </a:p>
                  </a:txBody>
                  <a:tcPr marT="91425" marB="91425" marR="91425" marL="91425">
                    <a:solidFill>
                      <a:srgbClr val="D9D2E9"/>
                    </a:solidFill>
                  </a:tcPr>
                </a:tc>
                <a:tc>
                  <a:txBody>
                    <a:bodyPr/>
                    <a:lstStyle/>
                    <a:p>
                      <a:pPr indent="0" lvl="0" marL="0" rtl="0" algn="l">
                        <a:spcBef>
                          <a:spcPts val="0"/>
                        </a:spcBef>
                        <a:spcAft>
                          <a:spcPts val="0"/>
                        </a:spcAft>
                        <a:buNone/>
                      </a:pPr>
                      <a:r>
                        <a:rPr b="1" lang="en-GB" sz="1200"/>
                        <a:t>Sprint 4</a:t>
                      </a:r>
                      <a:endParaRPr b="1" sz="1200"/>
                    </a:p>
                  </a:txBody>
                  <a:tcPr marT="91425" marB="91425" marR="91425" marL="91425">
                    <a:solidFill>
                      <a:srgbClr val="D9D2E9"/>
                    </a:solidFill>
                  </a:tcPr>
                </a:tc>
                <a:tc>
                  <a:txBody>
                    <a:bodyPr/>
                    <a:lstStyle/>
                    <a:p>
                      <a:pPr indent="0" lvl="0" marL="0" rtl="0" algn="l">
                        <a:spcBef>
                          <a:spcPts val="0"/>
                        </a:spcBef>
                        <a:spcAft>
                          <a:spcPts val="0"/>
                        </a:spcAft>
                        <a:buNone/>
                      </a:pPr>
                      <a:r>
                        <a:rPr b="1" lang="en-GB" sz="1200"/>
                        <a:t>Sprint 5</a:t>
                      </a:r>
                      <a:endParaRPr b="1" sz="1200"/>
                    </a:p>
                  </a:txBody>
                  <a:tcPr marT="91425" marB="91425" marR="91425" marL="91425">
                    <a:solidFill>
                      <a:srgbClr val="D9D2E9"/>
                    </a:solidFill>
                  </a:tcPr>
                </a:tc>
                <a:tc>
                  <a:txBody>
                    <a:bodyPr/>
                    <a:lstStyle/>
                    <a:p>
                      <a:pPr indent="0" lvl="0" marL="0" rtl="0" algn="l">
                        <a:spcBef>
                          <a:spcPts val="0"/>
                        </a:spcBef>
                        <a:spcAft>
                          <a:spcPts val="0"/>
                        </a:spcAft>
                        <a:buNone/>
                      </a:pPr>
                      <a:r>
                        <a:rPr b="1" lang="en-GB" sz="1200"/>
                        <a:t>Sprint 6</a:t>
                      </a:r>
                      <a:endParaRPr b="1" sz="1200"/>
                    </a:p>
                  </a:txBody>
                  <a:tcPr marT="91425" marB="91425" marR="91425" marL="91425">
                    <a:solidFill>
                      <a:srgbClr val="D9D2E9"/>
                    </a:solidFill>
                  </a:tcPr>
                </a:tc>
              </a:tr>
              <a:tr h="508700">
                <a:tc>
                  <a:txBody>
                    <a:bodyPr/>
                    <a:lstStyle/>
                    <a:p>
                      <a:pPr indent="0" lvl="0" marL="0" rtl="0" algn="l">
                        <a:spcBef>
                          <a:spcPts val="0"/>
                        </a:spcBef>
                        <a:spcAft>
                          <a:spcPts val="0"/>
                        </a:spcAft>
                        <a:buNone/>
                      </a:pPr>
                      <a:r>
                        <a:rPr lang="en-GB" sz="1000"/>
                        <a:t>Planning meeting</a:t>
                      </a:r>
                      <a:endParaRPr sz="1000"/>
                    </a:p>
                  </a:txBody>
                  <a:tcPr marT="91425" marB="91425" marR="91425" marL="91425"/>
                </a:tc>
                <a:tc>
                  <a:txBody>
                    <a:bodyPr/>
                    <a:lstStyle/>
                    <a:p>
                      <a:pPr indent="0" lvl="0" marL="0" rtl="0" algn="l">
                        <a:spcBef>
                          <a:spcPts val="0"/>
                        </a:spcBef>
                        <a:spcAft>
                          <a:spcPts val="0"/>
                        </a:spcAft>
                        <a:buNone/>
                      </a:pPr>
                      <a:r>
                        <a:rPr lang="en-GB" sz="1000"/>
                        <a:t>Set up Github</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User stories 1 &amp; 2</a:t>
                      </a:r>
                      <a:endParaRPr sz="1000"/>
                    </a:p>
                  </a:txBody>
                  <a:tcPr marT="91425" marB="91425" marR="91425" marL="91425"/>
                </a:tc>
                <a:tc>
                  <a:txBody>
                    <a:bodyPr/>
                    <a:lstStyle/>
                    <a:p>
                      <a:pPr indent="0" lvl="0" marL="0" rtl="0" algn="l">
                        <a:spcBef>
                          <a:spcPts val="0"/>
                        </a:spcBef>
                        <a:spcAft>
                          <a:spcPts val="0"/>
                        </a:spcAft>
                        <a:buNone/>
                      </a:pPr>
                      <a:r>
                        <a:rPr lang="en-GB" sz="1000"/>
                        <a:t>User stories 3, 4 &amp; 5</a:t>
                      </a:r>
                      <a:endParaRPr sz="1000"/>
                    </a:p>
                  </a:txBody>
                  <a:tcPr marT="91425" marB="91425" marR="91425" marL="91425"/>
                </a:tc>
                <a:tc>
                  <a:txBody>
                    <a:bodyPr/>
                    <a:lstStyle/>
                    <a:p>
                      <a:pPr indent="0" lvl="0" marL="0" rtl="0" algn="l">
                        <a:spcBef>
                          <a:spcPts val="0"/>
                        </a:spcBef>
                        <a:spcAft>
                          <a:spcPts val="0"/>
                        </a:spcAft>
                        <a:buNone/>
                      </a:pPr>
                      <a:r>
                        <a:rPr lang="en-GB" sz="1000"/>
                        <a:t>User story 6</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User story 9</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Final UAT</a:t>
                      </a:r>
                      <a:endParaRPr sz="1000"/>
                    </a:p>
                  </a:txBody>
                  <a:tcPr marT="91425" marB="91425" marR="91425" marL="91425"/>
                </a:tc>
              </a:tr>
              <a:tr h="508700">
                <a:tc>
                  <a:txBody>
                    <a:bodyPr/>
                    <a:lstStyle/>
                    <a:p>
                      <a:pPr indent="0" lvl="0" marL="0" rtl="0" algn="l">
                        <a:spcBef>
                          <a:spcPts val="0"/>
                        </a:spcBef>
                        <a:spcAft>
                          <a:spcPts val="0"/>
                        </a:spcAft>
                        <a:buNone/>
                      </a:pPr>
                      <a:r>
                        <a:rPr lang="en-GB" sz="1000"/>
                        <a:t>DoD for User Stories</a:t>
                      </a:r>
                      <a:endParaRPr sz="1000"/>
                    </a:p>
                  </a:txBody>
                  <a:tcPr marT="91425" marB="91425" marR="91425" marL="91425"/>
                </a:tc>
                <a:tc>
                  <a:txBody>
                    <a:bodyPr/>
                    <a:lstStyle/>
                    <a:p>
                      <a:pPr indent="0" lvl="0" marL="0" rtl="0" algn="l">
                        <a:spcBef>
                          <a:spcPts val="0"/>
                        </a:spcBef>
                        <a:spcAft>
                          <a:spcPts val="0"/>
                        </a:spcAft>
                        <a:buNone/>
                      </a:pPr>
                      <a:r>
                        <a:rPr lang="en-GB" sz="1000"/>
                        <a:t>Build/evaluate Demo(s)</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Status Review</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Project Documentation</a:t>
                      </a:r>
                      <a:endParaRPr sz="1000"/>
                    </a:p>
                  </a:txBody>
                  <a:tcPr marT="91425" marB="91425" marR="91425" marL="91425"/>
                </a:tc>
                <a:tc>
                  <a:txBody>
                    <a:bodyPr/>
                    <a:lstStyle/>
                    <a:p>
                      <a:pPr indent="0" lvl="0" marL="0" rtl="0" algn="l">
                        <a:spcBef>
                          <a:spcPts val="0"/>
                        </a:spcBef>
                        <a:spcAft>
                          <a:spcPts val="0"/>
                        </a:spcAft>
                        <a:buNone/>
                      </a:pPr>
                      <a:r>
                        <a:rPr lang="en-GB" sz="1000"/>
                        <a:t>User stories 7 &amp; 8</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User story 10</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Deployment</a:t>
                      </a:r>
                      <a:endParaRPr sz="1000"/>
                    </a:p>
                  </a:txBody>
                  <a:tcPr marT="91425" marB="91425" marR="91425" marL="91425"/>
                </a:tc>
              </a:tr>
              <a:tr h="640050">
                <a:tc>
                  <a:txBody>
                    <a:bodyPr/>
                    <a:lstStyle/>
                    <a:p>
                      <a:pPr indent="0" lvl="0" marL="0" rtl="0" algn="l">
                        <a:spcBef>
                          <a:spcPts val="0"/>
                        </a:spcBef>
                        <a:spcAft>
                          <a:spcPts val="0"/>
                        </a:spcAft>
                        <a:buNone/>
                      </a:pPr>
                      <a:r>
                        <a:rPr lang="en-GB" sz="1000"/>
                        <a:t>Design</a:t>
                      </a:r>
                      <a:endParaRPr sz="1000"/>
                    </a:p>
                  </a:txBody>
                  <a:tcPr marT="91425" marB="91425" marR="91425" marL="91425"/>
                </a:tc>
                <a:tc>
                  <a:txBody>
                    <a:bodyPr/>
                    <a:lstStyle/>
                    <a:p>
                      <a:pPr indent="0" lvl="0" marL="0" rtl="0" algn="l">
                        <a:spcBef>
                          <a:spcPts val="0"/>
                        </a:spcBef>
                        <a:spcAft>
                          <a:spcPts val="0"/>
                        </a:spcAft>
                        <a:buNone/>
                      </a:pPr>
                      <a:r>
                        <a:rPr lang="en-GB" sz="1000"/>
                        <a:t>Github actions (styling &amp; testing)</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Regression test &amp; </a:t>
                      </a:r>
                      <a:endParaRPr sz="1000">
                        <a:solidFill>
                          <a:schemeClr val="dk1"/>
                        </a:solidFill>
                      </a:endParaRPr>
                    </a:p>
                    <a:p>
                      <a:pPr indent="0" lvl="0" marL="0" rtl="0" algn="l">
                        <a:spcBef>
                          <a:spcPts val="0"/>
                        </a:spcBef>
                        <a:spcAft>
                          <a:spcPts val="0"/>
                        </a:spcAft>
                        <a:buClr>
                          <a:schemeClr val="dk1"/>
                        </a:buClr>
                        <a:buSzPts val="1100"/>
                        <a:buFont typeface="Arial"/>
                        <a:buNone/>
                      </a:pPr>
                      <a:r>
                        <a:rPr lang="en-GB" sz="1000">
                          <a:solidFill>
                            <a:schemeClr val="dk1"/>
                          </a:solidFill>
                        </a:rPr>
                        <a:t>UAT Phase 1</a:t>
                      </a:r>
                      <a:endParaRPr sz="1000">
                        <a:solidFill>
                          <a:schemeClr val="dk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Status Review</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Status Review</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Post Mortem Meeting</a:t>
                      </a:r>
                      <a:endParaRPr sz="1000"/>
                    </a:p>
                  </a:txBody>
                  <a:tcPr marT="91425" marB="91425" marR="91425" marL="91425"/>
                </a:tc>
              </a:tr>
              <a:tr h="452200">
                <a:tc>
                  <a:txBody>
                    <a:bodyPr/>
                    <a:lstStyle/>
                    <a:p>
                      <a:pPr indent="0" lvl="0" marL="0" rtl="0" algn="l">
                        <a:spcBef>
                          <a:spcPts val="0"/>
                        </a:spcBef>
                        <a:spcAft>
                          <a:spcPts val="0"/>
                        </a:spcAft>
                        <a:buNone/>
                      </a:pPr>
                      <a:r>
                        <a:rPr lang="en-GB" sz="1000"/>
                        <a:t>Estimation</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GB" sz="1000">
                          <a:solidFill>
                            <a:schemeClr val="dk1"/>
                          </a:solidFill>
                        </a:rPr>
                        <a:t>Status Review </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r>
              <a:tr h="508700">
                <a:tc>
                  <a:txBody>
                    <a:bodyPr/>
                    <a:lstStyle/>
                    <a:p>
                      <a:pPr indent="0" lvl="0" marL="0" rtl="0" algn="l">
                        <a:spcBef>
                          <a:spcPts val="0"/>
                        </a:spcBef>
                        <a:spcAft>
                          <a:spcPts val="0"/>
                        </a:spcAft>
                        <a:buNone/>
                      </a:pPr>
                      <a:r>
                        <a:rPr lang="en-GB" sz="1000"/>
                        <a:t>Risk Assessment</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c>
                  <a:txBody>
                    <a:bodyPr/>
                    <a:lstStyle/>
                    <a:p>
                      <a:pPr indent="0" lvl="0" marL="0" rtl="0" algn="l">
                        <a:spcBef>
                          <a:spcPts val="0"/>
                        </a:spcBef>
                        <a:spcAft>
                          <a:spcPts val="0"/>
                        </a:spcAft>
                        <a:buClr>
                          <a:schemeClr val="dk1"/>
                        </a:buClr>
                        <a:buSzPts val="1100"/>
                        <a:buFont typeface="Arial"/>
                        <a:buNone/>
                      </a:pPr>
                      <a:r>
                        <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c>
                  <a:txBody>
                    <a:bodyPr/>
                    <a:lstStyle/>
                    <a:p>
                      <a:pPr indent="0" lvl="0" marL="0" rtl="0" algn="l">
                        <a:spcBef>
                          <a:spcPts val="0"/>
                        </a:spcBef>
                        <a:spcAft>
                          <a:spcPts val="0"/>
                        </a:spcAft>
                        <a:buNone/>
                      </a:pPr>
                      <a:r>
                        <a:t/>
                      </a:r>
                      <a:endParaRPr sz="1000"/>
                    </a:p>
                  </a:txBody>
                  <a:tcPr marT="91425" marB="91425" marR="91425" marL="91425"/>
                </a:tc>
              </a:tr>
            </a:tbl>
          </a:graphicData>
        </a:graphic>
      </p:graphicFrame>
      <p:sp>
        <p:nvSpPr>
          <p:cNvPr id="279" name="Google Shape;279;p4"/>
          <p:cNvSpPr txBox="1"/>
          <p:nvPr/>
        </p:nvSpPr>
        <p:spPr>
          <a:xfrm>
            <a:off x="1366413" y="6367175"/>
            <a:ext cx="854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Century Gothic"/>
                <a:ea typeface="Century Gothic"/>
                <a:cs typeface="Century Gothic"/>
                <a:sym typeface="Century Gothic"/>
              </a:rPr>
              <a:t>Table 1: Sprint Plan</a:t>
            </a:r>
            <a:endParaRPr>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GB"/>
              <a:t>Estimates</a:t>
            </a:r>
            <a:endParaRPr/>
          </a:p>
        </p:txBody>
      </p:sp>
      <p:sp>
        <p:nvSpPr>
          <p:cNvPr id="285" name="Google Shape;285;p6"/>
          <p:cNvSpPr txBox="1"/>
          <p:nvPr>
            <p:ph idx="1" type="body"/>
          </p:nvPr>
        </p:nvSpPr>
        <p:spPr>
          <a:xfrm>
            <a:off x="581875" y="2495325"/>
            <a:ext cx="5631900" cy="4081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GB"/>
              <a:t>The </a:t>
            </a:r>
            <a:r>
              <a:rPr b="1" lang="en-GB"/>
              <a:t>Program Evaluation Review Technique</a:t>
            </a:r>
            <a:r>
              <a:rPr lang="en-GB"/>
              <a:t> </a:t>
            </a:r>
            <a:r>
              <a:rPr b="1" lang="en-GB"/>
              <a:t>(PERT)</a:t>
            </a:r>
            <a:r>
              <a:rPr lang="en-GB"/>
              <a:t> was used in combination with the Planning poker estimation method to calculate the number of days it’ll take to complete all  the tasks.</a:t>
            </a:r>
            <a:endParaRPr/>
          </a:p>
          <a:p>
            <a:pPr indent="0" lvl="0" marL="342900" rtl="0" algn="l">
              <a:spcBef>
                <a:spcPts val="0"/>
              </a:spcBef>
              <a:spcAft>
                <a:spcPts val="0"/>
              </a:spcAft>
              <a:buNone/>
            </a:pPr>
            <a:r>
              <a:t/>
            </a:r>
            <a:endParaRPr/>
          </a:p>
          <a:p>
            <a:pPr indent="0" lvl="0" marL="342900" rtl="0" algn="l">
              <a:spcBef>
                <a:spcPts val="0"/>
              </a:spcBef>
              <a:spcAft>
                <a:spcPts val="0"/>
              </a:spcAft>
              <a:buNone/>
            </a:pPr>
            <a:r>
              <a:t/>
            </a:r>
            <a:endParaRPr/>
          </a:p>
          <a:p>
            <a:pPr indent="-342900" lvl="0" marL="342900" rtl="0" algn="l">
              <a:spcBef>
                <a:spcPts val="0"/>
              </a:spcBef>
              <a:spcAft>
                <a:spcPts val="0"/>
              </a:spcAft>
              <a:buSzPts val="1440"/>
              <a:buChar char="►"/>
            </a:pPr>
            <a:r>
              <a:rPr lang="en-GB"/>
              <a:t>Planning poker method is an effective way to estimate project effort. Bringing experienced team members together to provide an estimate with justifications has yielded very good results particularly in areas of uncertainty (Calefato &amp; Lanubile, 2011)</a:t>
            </a:r>
            <a:endParaRPr/>
          </a:p>
        </p:txBody>
      </p:sp>
      <p:pic>
        <p:nvPicPr>
          <p:cNvPr id="286" name="Google Shape;286;p6"/>
          <p:cNvPicPr preferRelativeResize="0"/>
          <p:nvPr/>
        </p:nvPicPr>
        <p:blipFill rotWithShape="1">
          <a:blip r:embed="rId3">
            <a:alphaModFix/>
          </a:blip>
          <a:srcRect b="0" l="0" r="0" t="0"/>
          <a:stretch/>
        </p:blipFill>
        <p:spPr>
          <a:xfrm>
            <a:off x="10435906" y="0"/>
            <a:ext cx="710500" cy="1141485"/>
          </a:xfrm>
          <a:prstGeom prst="rect">
            <a:avLst/>
          </a:prstGeom>
          <a:noFill/>
          <a:ln>
            <a:noFill/>
          </a:ln>
        </p:spPr>
      </p:pic>
      <p:sp>
        <p:nvSpPr>
          <p:cNvPr id="287" name="Google Shape;287;p6"/>
          <p:cNvSpPr txBox="1"/>
          <p:nvPr/>
        </p:nvSpPr>
        <p:spPr>
          <a:xfrm>
            <a:off x="6213775" y="2495325"/>
            <a:ext cx="5631900" cy="3842100"/>
          </a:xfrm>
          <a:prstGeom prst="rect">
            <a:avLst/>
          </a:prstGeom>
          <a:noFill/>
          <a:ln>
            <a:noFill/>
          </a:ln>
        </p:spPr>
        <p:txBody>
          <a:bodyPr anchorCtr="0" anchor="t" bIns="45700" lIns="91425" spcFirstLastPara="1" rIns="91425" wrap="square" tIns="45700">
            <a:normAutofit/>
          </a:bodyPr>
          <a:lstStyle/>
          <a:p>
            <a:pPr indent="-342900" lvl="0" marL="342900" marR="0" rtl="0" algn="l">
              <a:spcBef>
                <a:spcPts val="0"/>
              </a:spcBef>
              <a:spcAft>
                <a:spcPts val="0"/>
              </a:spcAft>
              <a:buClr>
                <a:schemeClr val="accent1"/>
              </a:buClr>
              <a:buSzPts val="1440"/>
              <a:buFont typeface="Noto Sans Symbols"/>
              <a:buChar char="►"/>
            </a:pPr>
            <a:r>
              <a:rPr b="0" i="0" lang="en-GB" sz="1800">
                <a:solidFill>
                  <a:srgbClr val="3F3F3F"/>
                </a:solidFill>
                <a:latin typeface="Century Gothic"/>
                <a:ea typeface="Century Gothic"/>
                <a:cs typeface="Century Gothic"/>
                <a:sym typeface="Century Gothic"/>
              </a:rPr>
              <a:t>PERT Formula = (</a:t>
            </a:r>
            <a:r>
              <a:rPr b="0" i="0" lang="en-GB" sz="1800">
                <a:solidFill>
                  <a:srgbClr val="00B050"/>
                </a:solidFill>
                <a:latin typeface="Century Gothic"/>
                <a:ea typeface="Century Gothic"/>
                <a:cs typeface="Century Gothic"/>
                <a:sym typeface="Century Gothic"/>
              </a:rPr>
              <a:t>O</a:t>
            </a:r>
            <a:r>
              <a:rPr b="0" i="0" lang="en-GB" sz="1800">
                <a:solidFill>
                  <a:srgbClr val="3F3F3F"/>
                </a:solidFill>
                <a:latin typeface="Century Gothic"/>
                <a:ea typeface="Century Gothic"/>
                <a:cs typeface="Century Gothic"/>
                <a:sym typeface="Century Gothic"/>
              </a:rPr>
              <a:t> + 4</a:t>
            </a:r>
            <a:r>
              <a:rPr b="0" i="0" lang="en-GB" sz="1800">
                <a:solidFill>
                  <a:srgbClr val="FFC000"/>
                </a:solidFill>
                <a:latin typeface="Century Gothic"/>
                <a:ea typeface="Century Gothic"/>
                <a:cs typeface="Century Gothic"/>
                <a:sym typeface="Century Gothic"/>
              </a:rPr>
              <a:t>M</a:t>
            </a:r>
            <a:r>
              <a:rPr b="0" i="0" lang="en-GB" sz="1800">
                <a:solidFill>
                  <a:srgbClr val="3F3F3F"/>
                </a:solidFill>
                <a:latin typeface="Century Gothic"/>
                <a:ea typeface="Century Gothic"/>
                <a:cs typeface="Century Gothic"/>
                <a:sym typeface="Century Gothic"/>
              </a:rPr>
              <a:t> + </a:t>
            </a:r>
            <a:r>
              <a:rPr b="0" i="0" lang="en-GB" sz="1800">
                <a:solidFill>
                  <a:srgbClr val="FF0000"/>
                </a:solidFill>
                <a:latin typeface="Century Gothic"/>
                <a:ea typeface="Century Gothic"/>
                <a:cs typeface="Century Gothic"/>
                <a:sym typeface="Century Gothic"/>
              </a:rPr>
              <a:t>P</a:t>
            </a:r>
            <a:r>
              <a:rPr b="0" i="0" lang="en-GB" sz="1800">
                <a:solidFill>
                  <a:srgbClr val="3F3F3F"/>
                </a:solidFill>
                <a:latin typeface="Century Gothic"/>
                <a:ea typeface="Century Gothic"/>
                <a:cs typeface="Century Gothic"/>
                <a:sym typeface="Century Gothic"/>
              </a:rPr>
              <a:t>)/6  where </a:t>
            </a:r>
            <a:endParaRPr/>
          </a:p>
          <a:p>
            <a:pPr indent="0" lvl="0" marL="0" marR="0" rtl="0" algn="l">
              <a:spcBef>
                <a:spcPts val="1000"/>
              </a:spcBef>
              <a:spcAft>
                <a:spcPts val="0"/>
              </a:spcAft>
              <a:buClr>
                <a:schemeClr val="accent1"/>
              </a:buClr>
              <a:buSzPts val="1440"/>
              <a:buFont typeface="Noto Sans Symbols"/>
              <a:buNone/>
            </a:pPr>
            <a:r>
              <a:rPr b="0" i="0" lang="en-GB" sz="1800">
                <a:solidFill>
                  <a:srgbClr val="00B050"/>
                </a:solidFill>
                <a:latin typeface="Century Gothic"/>
                <a:ea typeface="Century Gothic"/>
                <a:cs typeface="Century Gothic"/>
                <a:sym typeface="Century Gothic"/>
              </a:rPr>
              <a:t>O</a:t>
            </a:r>
            <a:r>
              <a:rPr b="0" i="0" lang="en-GB" sz="1800">
                <a:solidFill>
                  <a:srgbClr val="3F3F3F"/>
                </a:solidFill>
                <a:latin typeface="Century Gothic"/>
                <a:ea typeface="Century Gothic"/>
                <a:cs typeface="Century Gothic"/>
                <a:sym typeface="Century Gothic"/>
              </a:rPr>
              <a:t> is the optimistic time estimate, </a:t>
            </a:r>
            <a:r>
              <a:rPr b="0" i="0" lang="en-GB" sz="1800">
                <a:solidFill>
                  <a:srgbClr val="FFC000"/>
                </a:solidFill>
                <a:latin typeface="Century Gothic"/>
                <a:ea typeface="Century Gothic"/>
                <a:cs typeface="Century Gothic"/>
                <a:sym typeface="Century Gothic"/>
              </a:rPr>
              <a:t>M</a:t>
            </a:r>
            <a:r>
              <a:rPr b="0" i="0" lang="en-GB" sz="1800">
                <a:solidFill>
                  <a:srgbClr val="3F3F3F"/>
                </a:solidFill>
                <a:latin typeface="Century Gothic"/>
                <a:ea typeface="Century Gothic"/>
                <a:cs typeface="Century Gothic"/>
                <a:sym typeface="Century Gothic"/>
              </a:rPr>
              <a:t> is the most likely time estimate and </a:t>
            </a:r>
            <a:r>
              <a:rPr b="0" i="0" lang="en-GB" sz="1800">
                <a:solidFill>
                  <a:srgbClr val="FF0000"/>
                </a:solidFill>
                <a:latin typeface="Century Gothic"/>
                <a:ea typeface="Century Gothic"/>
                <a:cs typeface="Century Gothic"/>
                <a:sym typeface="Century Gothic"/>
              </a:rPr>
              <a:t>P</a:t>
            </a:r>
            <a:r>
              <a:rPr b="0" i="0" lang="en-GB" sz="1800">
                <a:solidFill>
                  <a:srgbClr val="3F3F3F"/>
                </a:solidFill>
                <a:latin typeface="Century Gothic"/>
                <a:ea typeface="Century Gothic"/>
                <a:cs typeface="Century Gothic"/>
                <a:sym typeface="Century Gothic"/>
              </a:rPr>
              <a:t> is the pessimistic time estimate.</a:t>
            </a:r>
            <a:endParaRPr b="0" i="0" sz="1800">
              <a:solidFill>
                <a:srgbClr val="3F3F3F"/>
              </a:solidFill>
              <a:latin typeface="Century Gothic"/>
              <a:ea typeface="Century Gothic"/>
              <a:cs typeface="Century Gothic"/>
              <a:sym typeface="Century Gothic"/>
            </a:endParaRPr>
          </a:p>
          <a:p>
            <a:pPr indent="0" lvl="0" marL="0" marR="0" rtl="0" algn="l">
              <a:spcBef>
                <a:spcPts val="1000"/>
              </a:spcBef>
              <a:spcAft>
                <a:spcPts val="0"/>
              </a:spcAft>
              <a:buClr>
                <a:schemeClr val="accent1"/>
              </a:buClr>
              <a:buSzPts val="1440"/>
              <a:buFont typeface="Noto Sans Symbols"/>
              <a:buNone/>
            </a:pPr>
            <a:r>
              <a:t/>
            </a:r>
            <a:endParaRPr sz="1800">
              <a:solidFill>
                <a:srgbClr val="3F3F3F"/>
              </a:solidFill>
              <a:latin typeface="Century Gothic"/>
              <a:ea typeface="Century Gothic"/>
              <a:cs typeface="Century Gothic"/>
              <a:sym typeface="Century Gothic"/>
            </a:endParaRPr>
          </a:p>
          <a:p>
            <a:pPr indent="0" lvl="0" marL="0" marR="0" rtl="0" algn="l">
              <a:spcBef>
                <a:spcPts val="1000"/>
              </a:spcBef>
              <a:spcAft>
                <a:spcPts val="0"/>
              </a:spcAft>
              <a:buClr>
                <a:schemeClr val="accent1"/>
              </a:buClr>
              <a:buSzPts val="1440"/>
              <a:buFont typeface="Noto Sans Symbols"/>
              <a:buNone/>
            </a:pPr>
            <a:r>
              <a:rPr b="0" i="0" lang="en-GB" sz="1800">
                <a:solidFill>
                  <a:srgbClr val="3F3F3F"/>
                </a:solidFill>
                <a:latin typeface="Century Gothic"/>
                <a:ea typeface="Century Gothic"/>
                <a:cs typeface="Century Gothic"/>
                <a:sym typeface="Century Gothic"/>
              </a:rPr>
              <a:t>For all 2</a:t>
            </a:r>
            <a:r>
              <a:rPr lang="en-GB" sz="1800">
                <a:solidFill>
                  <a:srgbClr val="3F3F3F"/>
                </a:solidFill>
                <a:latin typeface="Century Gothic"/>
                <a:ea typeface="Century Gothic"/>
                <a:cs typeface="Century Gothic"/>
                <a:sym typeface="Century Gothic"/>
              </a:rPr>
              <a:t>3</a:t>
            </a:r>
            <a:r>
              <a:rPr b="0" i="0" lang="en-GB" sz="1800">
                <a:solidFill>
                  <a:srgbClr val="3F3F3F"/>
                </a:solidFill>
                <a:latin typeface="Century Gothic"/>
                <a:ea typeface="Century Gothic"/>
                <a:cs typeface="Century Gothic"/>
                <a:sym typeface="Century Gothic"/>
              </a:rPr>
              <a:t> tasks,</a:t>
            </a:r>
            <a:endParaRPr/>
          </a:p>
          <a:p>
            <a:pPr indent="0" lvl="0" marL="0" marR="0" rtl="0" algn="l">
              <a:spcBef>
                <a:spcPts val="1000"/>
              </a:spcBef>
              <a:spcAft>
                <a:spcPts val="0"/>
              </a:spcAft>
              <a:buClr>
                <a:schemeClr val="accent1"/>
              </a:buClr>
              <a:buSzPts val="1440"/>
              <a:buFont typeface="Noto Sans Symbols"/>
              <a:buNone/>
            </a:pPr>
            <a:r>
              <a:rPr b="0" i="0" lang="en-GB" sz="1800">
                <a:solidFill>
                  <a:srgbClr val="3F3F3F"/>
                </a:solidFill>
                <a:latin typeface="Century Gothic"/>
                <a:ea typeface="Century Gothic"/>
                <a:cs typeface="Century Gothic"/>
                <a:sym typeface="Century Gothic"/>
              </a:rPr>
              <a:t>Total optimistic estimate (in days) = 30</a:t>
            </a:r>
            <a:endParaRPr/>
          </a:p>
          <a:p>
            <a:pPr indent="0" lvl="0" marL="0" marR="0" rtl="0" algn="l">
              <a:spcBef>
                <a:spcPts val="1000"/>
              </a:spcBef>
              <a:spcAft>
                <a:spcPts val="0"/>
              </a:spcAft>
              <a:buClr>
                <a:schemeClr val="accent1"/>
              </a:buClr>
              <a:buSzPts val="1440"/>
              <a:buFont typeface="Noto Sans Symbols"/>
              <a:buNone/>
            </a:pPr>
            <a:r>
              <a:rPr b="0" i="0" lang="en-GB" sz="1800">
                <a:solidFill>
                  <a:srgbClr val="3F3F3F"/>
                </a:solidFill>
                <a:latin typeface="Century Gothic"/>
                <a:ea typeface="Century Gothic"/>
                <a:cs typeface="Century Gothic"/>
                <a:sym typeface="Century Gothic"/>
              </a:rPr>
              <a:t>Total most likely estimate (in days) = 41</a:t>
            </a:r>
            <a:endParaRPr/>
          </a:p>
          <a:p>
            <a:pPr indent="0" lvl="0" marL="0" marR="0" rtl="0" algn="l">
              <a:spcBef>
                <a:spcPts val="1000"/>
              </a:spcBef>
              <a:spcAft>
                <a:spcPts val="0"/>
              </a:spcAft>
              <a:buClr>
                <a:schemeClr val="accent1"/>
              </a:buClr>
              <a:buSzPts val="1440"/>
              <a:buFont typeface="Noto Sans Symbols"/>
              <a:buNone/>
            </a:pPr>
            <a:r>
              <a:rPr b="0" i="0" lang="en-GB" sz="1800">
                <a:solidFill>
                  <a:srgbClr val="3F3F3F"/>
                </a:solidFill>
                <a:latin typeface="Century Gothic"/>
                <a:ea typeface="Century Gothic"/>
                <a:cs typeface="Century Gothic"/>
                <a:sym typeface="Century Gothic"/>
              </a:rPr>
              <a:t>Total pessimistic estimate (in days) = 58</a:t>
            </a:r>
            <a:endParaRPr/>
          </a:p>
          <a:p>
            <a:pPr indent="0" lvl="0" marL="0" marR="0" rtl="0" algn="l">
              <a:spcBef>
                <a:spcPts val="1000"/>
              </a:spcBef>
              <a:spcAft>
                <a:spcPts val="0"/>
              </a:spcAft>
              <a:buClr>
                <a:schemeClr val="accent1"/>
              </a:buClr>
              <a:buSzPts val="1440"/>
              <a:buFont typeface="Noto Sans Symbols"/>
              <a:buNone/>
            </a:pPr>
            <a:r>
              <a:rPr b="0" i="0" lang="en-GB" sz="1800">
                <a:solidFill>
                  <a:srgbClr val="3F3F3F"/>
                </a:solidFill>
                <a:latin typeface="Century Gothic"/>
                <a:ea typeface="Century Gothic"/>
                <a:cs typeface="Century Gothic"/>
                <a:sym typeface="Century Gothic"/>
              </a:rPr>
              <a:t>Overall PERT estimate = </a:t>
            </a:r>
            <a:r>
              <a:rPr b="1" i="0" lang="en-GB" sz="1800" u="sng">
                <a:solidFill>
                  <a:srgbClr val="3F3F3F"/>
                </a:solidFill>
                <a:latin typeface="Century Gothic"/>
                <a:ea typeface="Century Gothic"/>
                <a:cs typeface="Century Gothic"/>
                <a:sym typeface="Century Gothic"/>
              </a:rPr>
              <a:t>42 days </a:t>
            </a:r>
            <a:endParaRPr b="1" u="sng"/>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114fa22f6e7_1_1"/>
          <p:cNvSpPr txBox="1"/>
          <p:nvPr>
            <p:ph type="title"/>
          </p:nvPr>
        </p:nvSpPr>
        <p:spPr>
          <a:xfrm>
            <a:off x="1154954"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t>Risk Assessment</a:t>
            </a:r>
            <a:endParaRPr/>
          </a:p>
        </p:txBody>
      </p:sp>
      <p:sp>
        <p:nvSpPr>
          <p:cNvPr id="293" name="Google Shape;293;g114fa22f6e7_1_1"/>
          <p:cNvSpPr txBox="1"/>
          <p:nvPr>
            <p:ph idx="1" type="body"/>
          </p:nvPr>
        </p:nvSpPr>
        <p:spPr>
          <a:xfrm>
            <a:off x="1122850" y="2499900"/>
            <a:ext cx="8825700" cy="4083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GB"/>
              <a:t>Risks Identified and Mitigation Plan</a:t>
            </a:r>
            <a:endParaRPr/>
          </a:p>
        </p:txBody>
      </p:sp>
      <p:pic>
        <p:nvPicPr>
          <p:cNvPr id="294" name="Google Shape;294;g114fa22f6e7_1_1"/>
          <p:cNvPicPr preferRelativeResize="0"/>
          <p:nvPr/>
        </p:nvPicPr>
        <p:blipFill rotWithShape="1">
          <a:blip r:embed="rId3">
            <a:alphaModFix/>
          </a:blip>
          <a:srcRect b="0" l="0" r="0" t="0"/>
          <a:stretch/>
        </p:blipFill>
        <p:spPr>
          <a:xfrm>
            <a:off x="10435906" y="0"/>
            <a:ext cx="710500" cy="1141485"/>
          </a:xfrm>
          <a:prstGeom prst="rect">
            <a:avLst/>
          </a:prstGeom>
          <a:noFill/>
          <a:ln>
            <a:noFill/>
          </a:ln>
        </p:spPr>
      </p:pic>
      <p:graphicFrame>
        <p:nvGraphicFramePr>
          <p:cNvPr id="295" name="Google Shape;295;g114fa22f6e7_1_1"/>
          <p:cNvGraphicFramePr/>
          <p:nvPr/>
        </p:nvGraphicFramePr>
        <p:xfrm>
          <a:off x="1220300" y="3021300"/>
          <a:ext cx="3000000" cy="3000000"/>
        </p:xfrm>
        <a:graphic>
          <a:graphicData uri="http://schemas.openxmlformats.org/drawingml/2006/table">
            <a:tbl>
              <a:tblPr>
                <a:noFill/>
                <a:tableStyleId>{606A7473-CFF1-41E8-A397-7C6B7CEDCEEF}</a:tableStyleId>
              </a:tblPr>
              <a:tblGrid>
                <a:gridCol w="1832975"/>
                <a:gridCol w="708500"/>
                <a:gridCol w="944900"/>
                <a:gridCol w="845850"/>
                <a:gridCol w="5061050"/>
              </a:tblGrid>
              <a:tr h="276250">
                <a:tc>
                  <a:txBody>
                    <a:bodyPr/>
                    <a:lstStyle/>
                    <a:p>
                      <a:pPr indent="0" lvl="0" marL="0" rtl="0" algn="l">
                        <a:lnSpc>
                          <a:spcPct val="115000"/>
                        </a:lnSpc>
                        <a:spcBef>
                          <a:spcPts val="0"/>
                        </a:spcBef>
                        <a:spcAft>
                          <a:spcPts val="0"/>
                        </a:spcAft>
                        <a:buNone/>
                      </a:pPr>
                      <a:r>
                        <a:rPr b="1" lang="en-GB" sz="1200"/>
                        <a:t>Risk</a:t>
                      </a:r>
                      <a:endParaRPr b="1" sz="12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GB" sz="1200"/>
                        <a:t>Priority</a:t>
                      </a:r>
                      <a:endParaRPr b="1" sz="12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GB" sz="1200"/>
                        <a:t>Probability</a:t>
                      </a:r>
                      <a:endParaRPr b="1" sz="12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GB" sz="1200"/>
                        <a:t>Impact</a:t>
                      </a:r>
                      <a:endParaRPr b="1" sz="12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GB" sz="1200"/>
                        <a:t>Mitigation</a:t>
                      </a:r>
                      <a:endParaRPr b="1" sz="12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r>
              <a:tr h="856775">
                <a:tc>
                  <a:txBody>
                    <a:bodyPr/>
                    <a:lstStyle/>
                    <a:p>
                      <a:pPr indent="0" lvl="0" marL="0" rtl="0" algn="l">
                        <a:lnSpc>
                          <a:spcPct val="115000"/>
                        </a:lnSpc>
                        <a:spcBef>
                          <a:spcPts val="0"/>
                        </a:spcBef>
                        <a:spcAft>
                          <a:spcPts val="0"/>
                        </a:spcAft>
                        <a:buNone/>
                      </a:pPr>
                      <a:r>
                        <a:rPr lang="en-GB" sz="1000"/>
                        <a:t>Misunderstood requirements</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High</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Medium</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High</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 User stories in Gherkin language accepted by business stakeholders</a:t>
                      </a:r>
                      <a:endParaRPr sz="1000"/>
                    </a:p>
                    <a:p>
                      <a:pPr indent="0" lvl="0" marL="0" rtl="0" algn="l">
                        <a:lnSpc>
                          <a:spcPct val="115000"/>
                        </a:lnSpc>
                        <a:spcBef>
                          <a:spcPts val="0"/>
                        </a:spcBef>
                        <a:spcAft>
                          <a:spcPts val="0"/>
                        </a:spcAft>
                        <a:buNone/>
                      </a:pPr>
                      <a:r>
                        <a:rPr lang="en-GB" sz="1000"/>
                        <a:t>- Constant communication</a:t>
                      </a:r>
                      <a:endParaRPr sz="1000"/>
                    </a:p>
                    <a:p>
                      <a:pPr indent="0" lvl="0" marL="0" rtl="0" algn="l">
                        <a:lnSpc>
                          <a:spcPct val="115000"/>
                        </a:lnSpc>
                        <a:spcBef>
                          <a:spcPts val="0"/>
                        </a:spcBef>
                        <a:spcAft>
                          <a:spcPts val="0"/>
                        </a:spcAft>
                        <a:buNone/>
                      </a:pPr>
                      <a:r>
                        <a:rPr lang="en-GB" sz="1000"/>
                        <a:t>- Feedback from users</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r>
              <a:tr h="1147050">
                <a:tc>
                  <a:txBody>
                    <a:bodyPr/>
                    <a:lstStyle/>
                    <a:p>
                      <a:pPr indent="0" lvl="0" marL="0" rtl="0" algn="l">
                        <a:lnSpc>
                          <a:spcPct val="115000"/>
                        </a:lnSpc>
                        <a:spcBef>
                          <a:spcPts val="0"/>
                        </a:spcBef>
                        <a:spcAft>
                          <a:spcPts val="0"/>
                        </a:spcAft>
                        <a:buNone/>
                      </a:pPr>
                      <a:r>
                        <a:rPr lang="en-GB" sz="1000"/>
                        <a:t>Scope creep</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High</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Medium</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High</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 Vision and Scope Document</a:t>
                      </a:r>
                      <a:endParaRPr sz="1000"/>
                    </a:p>
                    <a:p>
                      <a:pPr indent="0" lvl="0" marL="0" rtl="0" algn="l">
                        <a:lnSpc>
                          <a:spcPct val="115000"/>
                        </a:lnSpc>
                        <a:spcBef>
                          <a:spcPts val="0"/>
                        </a:spcBef>
                        <a:spcAft>
                          <a:spcPts val="0"/>
                        </a:spcAft>
                        <a:buNone/>
                      </a:pPr>
                      <a:r>
                        <a:rPr lang="en-GB" sz="1000"/>
                        <a:t>- Definition of Done document</a:t>
                      </a:r>
                      <a:endParaRPr sz="1000"/>
                    </a:p>
                    <a:p>
                      <a:pPr indent="0" lvl="0" marL="0" rtl="0" algn="l">
                        <a:lnSpc>
                          <a:spcPct val="100000"/>
                        </a:lnSpc>
                        <a:spcBef>
                          <a:spcPts val="0"/>
                        </a:spcBef>
                        <a:spcAft>
                          <a:spcPts val="0"/>
                        </a:spcAft>
                        <a:buNone/>
                      </a:pPr>
                      <a:r>
                        <a:rPr lang="en-GB" sz="1000"/>
                        <a:t>- User’s involvement</a:t>
                      </a:r>
                      <a:endParaRPr sz="1000"/>
                    </a:p>
                    <a:p>
                      <a:pPr indent="0" lvl="0" marL="0" rtl="0" algn="l">
                        <a:lnSpc>
                          <a:spcPct val="115000"/>
                        </a:lnSpc>
                        <a:spcBef>
                          <a:spcPts val="0"/>
                        </a:spcBef>
                        <a:spcAft>
                          <a:spcPts val="0"/>
                        </a:spcAft>
                        <a:buNone/>
                      </a:pPr>
                      <a:r>
                        <a:rPr lang="en-GB" sz="1000"/>
                        <a:t>- Project plan accepted by stakeholders</a:t>
                      </a:r>
                      <a:endParaRPr sz="1000"/>
                    </a:p>
                    <a:p>
                      <a:pPr indent="0" lvl="0" marL="0" rtl="0" algn="l">
                        <a:lnSpc>
                          <a:spcPct val="115000"/>
                        </a:lnSpc>
                        <a:spcBef>
                          <a:spcPts val="0"/>
                        </a:spcBef>
                        <a:spcAft>
                          <a:spcPts val="0"/>
                        </a:spcAft>
                        <a:buNone/>
                      </a:pPr>
                      <a:r>
                        <a:rPr lang="en-GB" sz="1000"/>
                        <a:t>- Vision Identification Document</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r>
              <a:tr h="516475">
                <a:tc>
                  <a:txBody>
                    <a:bodyPr/>
                    <a:lstStyle/>
                    <a:p>
                      <a:pPr indent="0" lvl="0" marL="0" rtl="0" algn="l">
                        <a:lnSpc>
                          <a:spcPct val="115000"/>
                        </a:lnSpc>
                        <a:spcBef>
                          <a:spcPts val="0"/>
                        </a:spcBef>
                        <a:spcAft>
                          <a:spcPts val="0"/>
                        </a:spcAft>
                        <a:buNone/>
                      </a:pPr>
                      <a:r>
                        <a:rPr lang="en-GB" sz="1000"/>
                        <a:t>Employee turnover</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Medium</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Low</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Medium</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 Information sharing</a:t>
                      </a:r>
                      <a:endParaRPr sz="1000"/>
                    </a:p>
                    <a:p>
                      <a:pPr indent="0" lvl="0" marL="0" rtl="0" algn="l">
                        <a:lnSpc>
                          <a:spcPct val="115000"/>
                        </a:lnSpc>
                        <a:spcBef>
                          <a:spcPts val="0"/>
                        </a:spcBef>
                        <a:spcAft>
                          <a:spcPts val="0"/>
                        </a:spcAft>
                        <a:buNone/>
                      </a:pPr>
                      <a:r>
                        <a:rPr lang="en-GB" sz="1000"/>
                        <a:t>- Pair programming</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r>
              <a:tr h="516475">
                <a:tc>
                  <a:txBody>
                    <a:bodyPr/>
                    <a:lstStyle/>
                    <a:p>
                      <a:pPr indent="0" lvl="0" marL="0" rtl="0" algn="l">
                        <a:lnSpc>
                          <a:spcPct val="115000"/>
                        </a:lnSpc>
                        <a:spcBef>
                          <a:spcPts val="0"/>
                        </a:spcBef>
                        <a:spcAft>
                          <a:spcPts val="0"/>
                        </a:spcAft>
                        <a:buClr>
                          <a:schemeClr val="dk1"/>
                        </a:buClr>
                        <a:buSzPts val="1100"/>
                        <a:buFont typeface="Arial"/>
                        <a:buNone/>
                      </a:pPr>
                      <a:r>
                        <a:rPr lang="en-GB" sz="1000">
                          <a:solidFill>
                            <a:schemeClr val="dk1"/>
                          </a:solidFill>
                        </a:rPr>
                        <a:t>No Single Point of Failure</a:t>
                      </a:r>
                      <a:endParaRPr sz="1000">
                        <a:solidFill>
                          <a:schemeClr val="dk1"/>
                        </a:solidFill>
                      </a:endParaRPr>
                    </a:p>
                    <a:p>
                      <a:pPr indent="0" lvl="0" marL="0" rtl="0" algn="l">
                        <a:lnSpc>
                          <a:spcPct val="115000"/>
                        </a:lnSpc>
                        <a:spcBef>
                          <a:spcPts val="0"/>
                        </a:spcBef>
                        <a:spcAft>
                          <a:spcPts val="0"/>
                        </a:spcAft>
                        <a:buNone/>
                      </a:pPr>
                      <a:r>
                        <a:t/>
                      </a:r>
                      <a:endParaRPr sz="800">
                        <a:solidFill>
                          <a:srgbClr val="1D1C1D"/>
                        </a:solidFill>
                        <a:highlight>
                          <a:srgbClr val="F8F8F8"/>
                        </a:highlight>
                      </a:endParaRPr>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Low</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Low</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GB" sz="1000"/>
                        <a:t>Low</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 Knowledge sharing</a:t>
                      </a:r>
                      <a:endParaRPr sz="1000"/>
                    </a:p>
                    <a:p>
                      <a:pPr indent="0" lvl="0" marL="0" rtl="0" algn="l">
                        <a:lnSpc>
                          <a:spcPct val="115000"/>
                        </a:lnSpc>
                        <a:spcBef>
                          <a:spcPts val="0"/>
                        </a:spcBef>
                        <a:spcAft>
                          <a:spcPts val="0"/>
                        </a:spcAft>
                        <a:buNone/>
                      </a:pPr>
                      <a:r>
                        <a:rPr lang="en-GB" sz="1000"/>
                        <a:t>- Multiple point of contact</a:t>
                      </a:r>
                      <a:endParaRPr sz="1000"/>
                    </a:p>
                  </a:txBody>
                  <a:tcPr marT="91425" marB="91425" marR="68575" marL="68575">
                    <a:lnL cap="flat" cmpd="sng" w="12675">
                      <a:solidFill>
                        <a:srgbClr val="000000"/>
                      </a:solidFill>
                      <a:prstDash val="solid"/>
                      <a:round/>
                      <a:headEnd len="sm" w="sm" type="none"/>
                      <a:tailEnd len="sm" w="sm" type="none"/>
                    </a:lnL>
                    <a:lnR cap="flat" cmpd="sng" w="12675">
                      <a:solidFill>
                        <a:srgbClr val="000000"/>
                      </a:solidFill>
                      <a:prstDash val="solid"/>
                      <a:round/>
                      <a:headEnd len="sm" w="sm" type="none"/>
                      <a:tailEnd len="sm" w="sm" type="none"/>
                    </a:lnR>
                    <a:lnT cap="flat" cmpd="sng" w="12675">
                      <a:solidFill>
                        <a:srgbClr val="000000"/>
                      </a:solidFill>
                      <a:prstDash val="solid"/>
                      <a:round/>
                      <a:headEnd len="sm" w="sm" type="none"/>
                      <a:tailEnd len="sm" w="sm" type="none"/>
                    </a:lnT>
                    <a:lnB cap="flat" cmpd="sng" w="12675">
                      <a:solidFill>
                        <a:srgbClr val="000000"/>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7"/>
          <p:cNvSpPr txBox="1"/>
          <p:nvPr>
            <p:ph type="title"/>
          </p:nvPr>
        </p:nvSpPr>
        <p:spPr>
          <a:xfrm>
            <a:off x="741829" y="434518"/>
            <a:ext cx="8761500" cy="707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GB"/>
              <a:t>Planned Schedule</a:t>
            </a:r>
            <a:endParaRPr/>
          </a:p>
        </p:txBody>
      </p:sp>
      <p:pic>
        <p:nvPicPr>
          <p:cNvPr id="301" name="Google Shape;301;p7"/>
          <p:cNvPicPr preferRelativeResize="0"/>
          <p:nvPr/>
        </p:nvPicPr>
        <p:blipFill rotWithShape="1">
          <a:blip r:embed="rId3">
            <a:alphaModFix/>
          </a:blip>
          <a:srcRect b="0" l="0" r="0" t="0"/>
          <a:stretch/>
        </p:blipFill>
        <p:spPr>
          <a:xfrm>
            <a:off x="10435906" y="0"/>
            <a:ext cx="710500" cy="1141485"/>
          </a:xfrm>
          <a:prstGeom prst="rect">
            <a:avLst/>
          </a:prstGeom>
          <a:noFill/>
          <a:ln>
            <a:noFill/>
          </a:ln>
        </p:spPr>
      </p:pic>
      <p:sp>
        <p:nvSpPr>
          <p:cNvPr id="302" name="Google Shape;302;p7"/>
          <p:cNvSpPr txBox="1"/>
          <p:nvPr/>
        </p:nvSpPr>
        <p:spPr>
          <a:xfrm>
            <a:off x="257550" y="6457800"/>
            <a:ext cx="814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Century Gothic"/>
                <a:ea typeface="Century Gothic"/>
                <a:cs typeface="Century Gothic"/>
                <a:sym typeface="Century Gothic"/>
              </a:rPr>
              <a:t>Fig 3: Gantt Chart </a:t>
            </a:r>
            <a:endParaRPr>
              <a:latin typeface="Century Gothic"/>
              <a:ea typeface="Century Gothic"/>
              <a:cs typeface="Century Gothic"/>
              <a:sym typeface="Century Gothic"/>
            </a:endParaRPr>
          </a:p>
        </p:txBody>
      </p:sp>
      <p:pic>
        <p:nvPicPr>
          <p:cNvPr id="303" name="Google Shape;303;p7"/>
          <p:cNvPicPr preferRelativeResize="0"/>
          <p:nvPr/>
        </p:nvPicPr>
        <p:blipFill>
          <a:blip r:embed="rId4">
            <a:alphaModFix/>
          </a:blip>
          <a:stretch>
            <a:fillRect/>
          </a:stretch>
        </p:blipFill>
        <p:spPr>
          <a:xfrm>
            <a:off x="257550" y="1372968"/>
            <a:ext cx="11495498" cy="501138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9"/>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GB"/>
              <a:t>Quality Control</a:t>
            </a:r>
            <a:endParaRPr/>
          </a:p>
        </p:txBody>
      </p:sp>
      <p:sp>
        <p:nvSpPr>
          <p:cNvPr id="309" name="Google Shape;309;p9"/>
          <p:cNvSpPr txBox="1"/>
          <p:nvPr>
            <p:ph idx="1" type="body"/>
          </p:nvPr>
        </p:nvSpPr>
        <p:spPr>
          <a:xfrm>
            <a:off x="2941852" y="2603500"/>
            <a:ext cx="7038600" cy="3416400"/>
          </a:xfrm>
          <a:prstGeom prst="rect">
            <a:avLst/>
          </a:prstGeom>
          <a:noFill/>
          <a:ln>
            <a:noFill/>
          </a:ln>
        </p:spPr>
        <p:txBody>
          <a:bodyPr anchorCtr="0" anchor="t" bIns="45700" lIns="91425" spcFirstLastPara="1" rIns="91425" wrap="square" tIns="45700">
            <a:normAutofit/>
          </a:bodyPr>
          <a:lstStyle/>
          <a:p>
            <a:pPr indent="-251459" lvl="0" marL="342900" rtl="0" algn="l">
              <a:spcBef>
                <a:spcPts val="0"/>
              </a:spcBef>
              <a:spcAft>
                <a:spcPts val="0"/>
              </a:spcAft>
              <a:buSzPts val="1440"/>
              <a:buNone/>
            </a:pPr>
            <a:r>
              <a:rPr lang="en-GB"/>
              <a:t>In order to ensure all project code is fully tested and of a </a:t>
            </a:r>
            <a:r>
              <a:rPr lang="en-GB"/>
              <a:t>standard</a:t>
            </a:r>
            <a:r>
              <a:rPr lang="en-GB"/>
              <a:t> format, we have chosen to use a series of </a:t>
            </a:r>
            <a:r>
              <a:rPr b="1" lang="en-GB"/>
              <a:t>Github Actions </a:t>
            </a:r>
            <a:r>
              <a:rPr lang="en-GB"/>
              <a:t>(A free automation tool provided by our chosen version control platform).</a:t>
            </a:r>
            <a:endParaRPr/>
          </a:p>
          <a:p>
            <a:pPr indent="-251459" lvl="0" marL="342900" rtl="0" algn="l">
              <a:spcBef>
                <a:spcPts val="0"/>
              </a:spcBef>
              <a:spcAft>
                <a:spcPts val="0"/>
              </a:spcAft>
              <a:buSzPts val="1440"/>
              <a:buNone/>
            </a:pPr>
            <a:r>
              <a:t/>
            </a:r>
            <a:endParaRPr/>
          </a:p>
          <a:p>
            <a:pPr indent="-251459" lvl="0" marL="342900" rtl="0" algn="l">
              <a:spcBef>
                <a:spcPts val="0"/>
              </a:spcBef>
              <a:spcAft>
                <a:spcPts val="0"/>
              </a:spcAft>
              <a:buSzPts val="1440"/>
              <a:buNone/>
            </a:pPr>
            <a:r>
              <a:rPr lang="en-GB"/>
              <a:t>Benefits of this approach:</a:t>
            </a:r>
            <a:endParaRPr/>
          </a:p>
          <a:p>
            <a:pPr indent="-320040" lvl="0" marL="457200" rtl="0" algn="l">
              <a:spcBef>
                <a:spcPts val="0"/>
              </a:spcBef>
              <a:spcAft>
                <a:spcPts val="0"/>
              </a:spcAft>
              <a:buSzPts val="1440"/>
              <a:buChar char="►"/>
            </a:pPr>
            <a:r>
              <a:rPr lang="en-GB"/>
              <a:t>No single point of failure (A single </a:t>
            </a:r>
            <a:r>
              <a:rPr lang="en-GB"/>
              <a:t>developer is unable to push untested code to version control).</a:t>
            </a:r>
            <a:endParaRPr/>
          </a:p>
          <a:p>
            <a:pPr indent="-320040" lvl="0" marL="457200" rtl="0" algn="l">
              <a:spcBef>
                <a:spcPts val="0"/>
              </a:spcBef>
              <a:spcAft>
                <a:spcPts val="0"/>
              </a:spcAft>
              <a:buSzPts val="1440"/>
              <a:buChar char="►"/>
            </a:pPr>
            <a:r>
              <a:rPr lang="en-GB"/>
              <a:t>All code is automatically subjected to style checking, ensuring that all code is compliant and can be understood by other developers.</a:t>
            </a:r>
            <a:endParaRPr/>
          </a:p>
        </p:txBody>
      </p:sp>
      <p:pic>
        <p:nvPicPr>
          <p:cNvPr id="310" name="Google Shape;310;p9"/>
          <p:cNvPicPr preferRelativeResize="0"/>
          <p:nvPr/>
        </p:nvPicPr>
        <p:blipFill rotWithShape="1">
          <a:blip r:embed="rId3">
            <a:alphaModFix/>
          </a:blip>
          <a:srcRect b="0" l="0" r="0" t="0"/>
          <a:stretch/>
        </p:blipFill>
        <p:spPr>
          <a:xfrm>
            <a:off x="10435906" y="0"/>
            <a:ext cx="710500" cy="1141485"/>
          </a:xfrm>
          <a:prstGeom prst="rect">
            <a:avLst/>
          </a:prstGeom>
          <a:noFill/>
          <a:ln>
            <a:noFill/>
          </a:ln>
        </p:spPr>
      </p:pic>
      <p:pic>
        <p:nvPicPr>
          <p:cNvPr id="311" name="Google Shape;311;p9"/>
          <p:cNvPicPr preferRelativeResize="0"/>
          <p:nvPr/>
        </p:nvPicPr>
        <p:blipFill>
          <a:blip r:embed="rId4">
            <a:alphaModFix/>
          </a:blip>
          <a:stretch>
            <a:fillRect/>
          </a:stretch>
        </p:blipFill>
        <p:spPr>
          <a:xfrm>
            <a:off x="711538" y="2353310"/>
            <a:ext cx="1906587" cy="4103792"/>
          </a:xfrm>
          <a:prstGeom prst="rect">
            <a:avLst/>
          </a:prstGeom>
          <a:noFill/>
          <a:ln>
            <a:noFill/>
          </a:ln>
        </p:spPr>
      </p:pic>
      <p:sp>
        <p:nvSpPr>
          <p:cNvPr id="312" name="Google Shape;312;p9"/>
          <p:cNvSpPr txBox="1"/>
          <p:nvPr/>
        </p:nvSpPr>
        <p:spPr>
          <a:xfrm>
            <a:off x="495750" y="6362250"/>
            <a:ext cx="1022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Century Gothic"/>
                <a:ea typeface="Century Gothic"/>
                <a:cs typeface="Century Gothic"/>
                <a:sym typeface="Century Gothic"/>
              </a:rPr>
              <a:t>Fig X: Code Quality Workflow</a:t>
            </a:r>
            <a:endParaRPr>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5"/>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GB"/>
              <a:t>Milestones</a:t>
            </a:r>
            <a:endParaRPr/>
          </a:p>
        </p:txBody>
      </p:sp>
      <p:pic>
        <p:nvPicPr>
          <p:cNvPr id="318" name="Google Shape;318;p5"/>
          <p:cNvPicPr preferRelativeResize="0"/>
          <p:nvPr/>
        </p:nvPicPr>
        <p:blipFill rotWithShape="1">
          <a:blip r:embed="rId3">
            <a:alphaModFix/>
          </a:blip>
          <a:srcRect b="0" l="0" r="0" t="0"/>
          <a:stretch/>
        </p:blipFill>
        <p:spPr>
          <a:xfrm>
            <a:off x="10435906" y="0"/>
            <a:ext cx="710500" cy="1141485"/>
          </a:xfrm>
          <a:prstGeom prst="rect">
            <a:avLst/>
          </a:prstGeom>
          <a:noFill/>
          <a:ln>
            <a:noFill/>
          </a:ln>
        </p:spPr>
      </p:pic>
      <p:sp>
        <p:nvSpPr>
          <p:cNvPr id="319" name="Google Shape;319;p5"/>
          <p:cNvSpPr txBox="1"/>
          <p:nvPr/>
        </p:nvSpPr>
        <p:spPr>
          <a:xfrm>
            <a:off x="495750" y="6362250"/>
            <a:ext cx="1022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Century Gothic"/>
                <a:ea typeface="Century Gothic"/>
                <a:cs typeface="Century Gothic"/>
                <a:sym typeface="Century Gothic"/>
              </a:rPr>
              <a:t>Fig 2: Project Milestones</a:t>
            </a:r>
            <a:endParaRPr>
              <a:latin typeface="Century Gothic"/>
              <a:ea typeface="Century Gothic"/>
              <a:cs typeface="Century Gothic"/>
              <a:sym typeface="Century Gothic"/>
            </a:endParaRPr>
          </a:p>
        </p:txBody>
      </p:sp>
      <p:pic>
        <p:nvPicPr>
          <p:cNvPr id="320" name="Google Shape;320;p5"/>
          <p:cNvPicPr preferRelativeResize="0"/>
          <p:nvPr/>
        </p:nvPicPr>
        <p:blipFill>
          <a:blip r:embed="rId4">
            <a:alphaModFix/>
          </a:blip>
          <a:stretch>
            <a:fillRect/>
          </a:stretch>
        </p:blipFill>
        <p:spPr>
          <a:xfrm>
            <a:off x="211088" y="2352200"/>
            <a:ext cx="10866825" cy="4063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2021-09-03T16:54:11Z</dcterms:created>
  <dc:creator>KIKE</dc:creator>
</cp:coreProperties>
</file>